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6"/>
  </p:notesMasterIdLst>
  <p:sldIdLst>
    <p:sldId id="279" r:id="rId2"/>
    <p:sldId id="261" r:id="rId3"/>
    <p:sldId id="259" r:id="rId4"/>
    <p:sldId id="262" r:id="rId5"/>
    <p:sldId id="267" r:id="rId6"/>
    <p:sldId id="268" r:id="rId7"/>
    <p:sldId id="269" r:id="rId8"/>
    <p:sldId id="278" r:id="rId9"/>
    <p:sldId id="271" r:id="rId10"/>
    <p:sldId id="272" r:id="rId11"/>
    <p:sldId id="273" r:id="rId12"/>
    <p:sldId id="275" r:id="rId13"/>
    <p:sldId id="276" r:id="rId14"/>
    <p:sldId id="277" r:id="rId15"/>
  </p:sldIdLst>
  <p:sldSz cx="12192000" cy="6858000"/>
  <p:notesSz cx="6858000" cy="9144000"/>
  <p:custShowLst>
    <p:custShow name="Short Version" id="0">
      <p:sldLst>
        <p:sld r:id="rId2"/>
        <p:sld r:id="rId4"/>
        <p:sld r:id="rId5"/>
        <p:sld r:id="rId9"/>
        <p:sld r:id="rId6"/>
        <p:sld r:id="rId7"/>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70C"/>
    <a:srgbClr val="FF9201"/>
    <a:srgbClr val="EEC7B4"/>
    <a:srgbClr val="EBBBA3"/>
    <a:srgbClr val="EFCAB7"/>
    <a:srgbClr val="E2A482"/>
    <a:srgbClr val="ECC0AA"/>
    <a:srgbClr val="F1D1BD"/>
    <a:srgbClr val="99E473"/>
    <a:srgbClr val="FFE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8" autoAdjust="0"/>
    <p:restoredTop sz="94622" autoAdjust="0"/>
  </p:normalViewPr>
  <p:slideViewPr>
    <p:cSldViewPr snapToGrid="0">
      <p:cViewPr varScale="1">
        <p:scale>
          <a:sx n="78" d="100"/>
          <a:sy n="78" d="100"/>
        </p:scale>
        <p:origin x="511" y="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hyperlink" Target="http://www.download.cnet.co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www.download.cnet.com/" TargetMode="External"/><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6DAEAC-B8F2-460B-B1BA-3D23A00469E2}">
      <dgm:prSet/>
      <dgm:spPr/>
      <dgm:t>
        <a:bodyPr lIns="182880" tIns="91440" rIns="182880" bIns="91440"/>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solidFill>
              <a:schemeClr val="tx1"/>
            </a:solidFill>
          </a:endParaRPr>
        </a:p>
      </dgm:t>
    </dgm:pt>
    <dgm:pt modelId="{C46B8BD1-A8B3-432F-BEF1-BEBF718DD70D}" type="sibTrans" cxnId="{4AB175E1-FB53-47B0-82FC-0614FEF0907D}">
      <dgm:prSet/>
      <dgm:spPr/>
      <dgm:t>
        <a:bodyPr/>
        <a:lstStyle/>
        <a:p>
          <a:endParaRPr lang="en-US">
            <a:solidFill>
              <a:schemeClr val="tx1"/>
            </a:solidFill>
          </a:endParaRPr>
        </a:p>
      </dgm:t>
    </dgm:pt>
    <dgm:pt modelId="{337D9825-1444-4174-8689-82FCE752FC55}">
      <dgm:prSet/>
      <dgm:spPr/>
      <dgm:t>
        <a:bodyPr lIns="182880" tIns="91440" rIns="182880" bIns="91440"/>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solidFill>
              <a:schemeClr val="tx1"/>
            </a:solidFill>
          </a:endParaRPr>
        </a:p>
      </dgm:t>
    </dgm:pt>
    <dgm:pt modelId="{8C8CCCF5-8E98-46C6-BD35-8A5774E83F4C}" type="sibTrans" cxnId="{D6A08B23-704D-4160-A7B3-9D5823B28549}">
      <dgm:prSet/>
      <dgm:spPr/>
      <dgm:t>
        <a:bodyPr/>
        <a:lstStyle/>
        <a:p>
          <a:endParaRPr lang="en-US">
            <a:solidFill>
              <a:schemeClr val="tx1"/>
            </a:solidFill>
          </a:endParaRPr>
        </a:p>
      </dgm:t>
    </dgm:pt>
    <dgm:pt modelId="{012346BF-8EAD-4055-8E20-5B655313342D}">
      <dgm:prSet/>
      <dgm:spPr/>
      <dgm:t>
        <a:bodyPr lIns="182880" tIns="91440" rIns="182880" bIns="91440"/>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solidFill>
              <a:schemeClr val="tx1"/>
            </a:solidFill>
          </a:endParaRPr>
        </a:p>
      </dgm:t>
    </dgm:pt>
    <dgm:pt modelId="{32D08099-33B3-43FD-A521-B87707F0AF6A}" type="sibTrans" cxnId="{18A73AD9-6083-4ABD-9FDF-F8DFA6ADDC9A}">
      <dgm:prSet/>
      <dgm:spPr/>
      <dgm:t>
        <a:bodyPr/>
        <a:lstStyle/>
        <a:p>
          <a:endParaRPr lang="en-US">
            <a:solidFill>
              <a:schemeClr val="tx1"/>
            </a:solidFill>
          </a:endParaRPr>
        </a:p>
      </dgm:t>
    </dgm:pt>
    <dgm:pt modelId="{DD928494-E514-41E3-B44A-EDD6DA199BB7}">
      <dgm:prSet/>
      <dgm:spPr/>
      <dgm:t>
        <a:bodyPr lIns="182880" tIns="91440" rIns="182880" bIns="91440"/>
        <a:lstStyle/>
        <a:p>
          <a:pPr rtl="0"/>
          <a:r>
            <a:rPr lang="en-US" b="0" dirty="0" smtClean="0">
              <a:latin typeface="+mj-lt"/>
            </a:rPr>
            <a:t>Revealing personal details about your location, financial situation, and identity that might allow someone to target you for a real-world crime.</a:t>
          </a:r>
          <a:endParaRPr lang="en-US" b="0" dirty="0">
            <a:latin typeface="+mj-lt"/>
          </a:endParaRPr>
        </a:p>
      </dgm:t>
    </dgm:pt>
    <dgm:pt modelId="{AE94CC53-8A26-4911-9D35-35558C3617DB}" type="parTrans" cxnId="{71414B9D-2739-4D39-93F2-49613B64B40E}">
      <dgm:prSet/>
      <dgm:spPr/>
      <dgm:t>
        <a:bodyPr/>
        <a:lstStyle/>
        <a:p>
          <a:endParaRPr lang="en-US">
            <a:solidFill>
              <a:schemeClr val="tx1"/>
            </a:solidFill>
          </a:endParaRPr>
        </a:p>
      </dgm:t>
    </dgm:pt>
    <dgm:pt modelId="{D0CFCE1B-2EC0-425B-9E3D-FF43B2F88A1D}" type="sibTrans" cxnId="{71414B9D-2739-4D39-93F2-49613B64B40E}">
      <dgm:prSet/>
      <dgm:spPr/>
      <dgm:t>
        <a:bodyPr/>
        <a:lstStyle/>
        <a:p>
          <a:endParaRPr lang="en-US">
            <a:solidFill>
              <a:schemeClr val="tx1"/>
            </a:solidFill>
          </a:endParaRPr>
        </a:p>
      </dgm:t>
    </dgm:pt>
    <dgm:pt modelId="{91112FE1-EAA2-4526-B9FE-406776CF66E0}">
      <dgm:prSet/>
      <dgm:spPr/>
      <dgm:t>
        <a:bodyPr lIns="182880" tIns="91440" rIns="182880" bIns="91440"/>
        <a:lstStyle/>
        <a:p>
          <a:pPr rtl="0"/>
          <a:r>
            <a:rPr lang="en-US" b="0" dirty="0" smtClean="0">
              <a:latin typeface="+mj-lt"/>
            </a:rPr>
            <a:t>Being tricked into giving away money or personal information.</a:t>
          </a:r>
          <a:endParaRPr lang="en-US" b="0" dirty="0">
            <a:latin typeface="+mj-lt"/>
          </a:endParaRPr>
        </a:p>
      </dgm:t>
    </dgm:pt>
    <dgm:pt modelId="{D6D83228-B5D1-46B0-93C2-4EC23AC2FFBD}" type="parTrans" cxnId="{7D5381CA-638D-4127-B040-838CCEBEC7F8}">
      <dgm:prSet/>
      <dgm:spPr/>
      <dgm:t>
        <a:bodyPr/>
        <a:lstStyle/>
        <a:p>
          <a:endParaRPr lang="en-US">
            <a:solidFill>
              <a:schemeClr val="tx1"/>
            </a:solidFill>
          </a:endParaRPr>
        </a:p>
      </dgm:t>
    </dgm:pt>
    <dgm:pt modelId="{93A7FFC1-5550-423E-80C9-759FD0A077D8}" type="sibTrans" cxnId="{7D5381CA-638D-4127-B040-838CCEBEC7F8}">
      <dgm:prSet/>
      <dgm:spPr/>
      <dgm:t>
        <a:bodyPr/>
        <a:lstStyle/>
        <a:p>
          <a:endParaRPr lang="en-US">
            <a:solidFill>
              <a:schemeClr val="tx1"/>
            </a:solidFill>
          </a:endParaRPr>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custScaleY="114224">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custScaleY="114224">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custScaleY="114224">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custScaleY="114224">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custScaleY="114224">
        <dgm:presLayoutVars>
          <dgm:bulletEnabled val="1"/>
        </dgm:presLayoutVars>
      </dgm:prSet>
      <dgm:spPr/>
      <dgm:t>
        <a:bodyPr/>
        <a:lstStyle/>
        <a:p>
          <a:endParaRPr lang="en-US"/>
        </a:p>
      </dgm:t>
    </dgm:pt>
  </dgm:ptLst>
  <dgm:cxnLst>
    <dgm:cxn modelId="{70E72DEB-9AD2-430A-88A3-47A8AACA5F6A}" type="presOf" srcId="{337D9825-1444-4174-8689-82FCE752FC55}" destId="{F5B34DF3-49D2-4D0C-BF1F-020809BC48CB}" srcOrd="0" destOrd="0" presId="urn:microsoft.com/office/officeart/2005/8/layout/default"/>
    <dgm:cxn modelId="{866182AF-8550-488E-9FB7-488D4700F1BE}" type="presOf" srcId="{336DAEAC-B8F2-460B-B1BA-3D23A00469E2}" destId="{E1264BDE-89B4-40DF-91B8-94EDC452F5C8}" srcOrd="0" destOrd="0" presId="urn:microsoft.com/office/officeart/2005/8/layout/default"/>
    <dgm:cxn modelId="{65301FD3-B3B5-4F86-81CD-BEA351843AAB}" type="presOf" srcId="{012346BF-8EAD-4055-8E20-5B655313342D}" destId="{9508E58A-BBC8-4F10-9C3C-49706D92B3B0}" srcOrd="0" destOrd="0" presId="urn:microsoft.com/office/officeart/2005/8/layout/default"/>
    <dgm:cxn modelId="{8E55FBBB-C7AF-47C1-8CFC-06DD536F2920}" type="presOf" srcId="{48084B2D-7C20-4CFE-B07E-739B0B191167}" destId="{138846B1-999C-4607-82E5-9BE1225EAFD0}" srcOrd="0" destOrd="0" presId="urn:microsoft.com/office/officeart/2005/8/layout/default"/>
    <dgm:cxn modelId="{7D5381CA-638D-4127-B040-838CCEBEC7F8}" srcId="{48084B2D-7C20-4CFE-B07E-739B0B191167}" destId="{91112FE1-EAA2-4526-B9FE-406776CF66E0}" srcOrd="4" destOrd="0" parTransId="{D6D83228-B5D1-46B0-93C2-4EC23AC2FFBD}" sibTransId="{93A7FFC1-5550-423E-80C9-759FD0A077D8}"/>
    <dgm:cxn modelId="{71414B9D-2739-4D39-93F2-49613B64B40E}" srcId="{48084B2D-7C20-4CFE-B07E-739B0B191167}" destId="{DD928494-E514-41E3-B44A-EDD6DA199BB7}" srcOrd="3" destOrd="0" parTransId="{AE94CC53-8A26-4911-9D35-35558C3617DB}" sibTransId="{D0CFCE1B-2EC0-425B-9E3D-FF43B2F88A1D}"/>
    <dgm:cxn modelId="{130965F6-6354-47BF-BD75-6A6959AB4DA5}" type="presOf" srcId="{91112FE1-EAA2-4526-B9FE-406776CF66E0}" destId="{65F86CB5-4FD7-4A40-B059-B706F5DADED8}" srcOrd="0" destOrd="0" presId="urn:microsoft.com/office/officeart/2005/8/layout/default"/>
    <dgm:cxn modelId="{18A73AD9-6083-4ABD-9FDF-F8DFA6ADDC9A}" srcId="{48084B2D-7C20-4CFE-B07E-739B0B191167}" destId="{012346BF-8EAD-4055-8E20-5B655313342D}" srcOrd="2" destOrd="0" parTransId="{4A9082A7-EE3A-46FC-917D-6EB39E03DC18}" sibTransId="{32D08099-33B3-43FD-A521-B87707F0AF6A}"/>
    <dgm:cxn modelId="{D6A08B23-704D-4160-A7B3-9D5823B28549}" srcId="{48084B2D-7C20-4CFE-B07E-739B0B191167}" destId="{337D9825-1444-4174-8689-82FCE752FC55}" srcOrd="1" destOrd="0" parTransId="{C0095E40-6876-47AD-B97B-B6A619A2775D}" sibTransId="{8C8CCCF5-8E98-46C6-BD35-8A5774E83F4C}"/>
    <dgm:cxn modelId="{4AB175E1-FB53-47B0-82FC-0614FEF0907D}" srcId="{48084B2D-7C20-4CFE-B07E-739B0B191167}" destId="{336DAEAC-B8F2-460B-B1BA-3D23A00469E2}" srcOrd="0" destOrd="0" parTransId="{4D521A60-4AF3-45B6-8B48-9CE98F690FA1}" sibTransId="{C46B8BD1-A8B3-432F-BEF1-BEBF718DD70D}"/>
    <dgm:cxn modelId="{92D88838-B904-4401-B2E6-CD09443D05B1}" type="presOf" srcId="{DD928494-E514-41E3-B44A-EDD6DA199BB7}" destId="{DD4AC813-8D75-4728-9C66-9A5493D0C570}" srcOrd="0" destOrd="0" presId="urn:microsoft.com/office/officeart/2005/8/layout/default"/>
    <dgm:cxn modelId="{D9F2EB75-D1A3-4BD3-9409-7B3B54D6B61A}" type="presParOf" srcId="{138846B1-999C-4607-82E5-9BE1225EAFD0}" destId="{E1264BDE-89B4-40DF-91B8-94EDC452F5C8}" srcOrd="0" destOrd="0" presId="urn:microsoft.com/office/officeart/2005/8/layout/default"/>
    <dgm:cxn modelId="{36F5BBA4-5268-4608-BE11-FC8A33A8033A}" type="presParOf" srcId="{138846B1-999C-4607-82E5-9BE1225EAFD0}" destId="{EEC81579-69A7-464B-855C-B98C9465E6E7}" srcOrd="1" destOrd="0" presId="urn:microsoft.com/office/officeart/2005/8/layout/default"/>
    <dgm:cxn modelId="{08AE7CC2-4475-47F2-8550-E6C9416C4C28}" type="presParOf" srcId="{138846B1-999C-4607-82E5-9BE1225EAFD0}" destId="{F5B34DF3-49D2-4D0C-BF1F-020809BC48CB}" srcOrd="2" destOrd="0" presId="urn:microsoft.com/office/officeart/2005/8/layout/default"/>
    <dgm:cxn modelId="{4736D221-5A3D-4010-9D20-68386F89CE9A}" type="presParOf" srcId="{138846B1-999C-4607-82E5-9BE1225EAFD0}" destId="{8B2C3D7C-F012-47C1-83E7-901924A7FE5C}" srcOrd="3" destOrd="0" presId="urn:microsoft.com/office/officeart/2005/8/layout/default"/>
    <dgm:cxn modelId="{DC4F0CF9-4C46-451B-A11F-90E1AA945273}" type="presParOf" srcId="{138846B1-999C-4607-82E5-9BE1225EAFD0}" destId="{9508E58A-BBC8-4F10-9C3C-49706D92B3B0}" srcOrd="4" destOrd="0" presId="urn:microsoft.com/office/officeart/2005/8/layout/default"/>
    <dgm:cxn modelId="{0C32FE3F-2486-44D5-8FA2-11D3B6FF3B35}" type="presParOf" srcId="{138846B1-999C-4607-82E5-9BE1225EAFD0}" destId="{A23F2CFC-A7FB-488E-8DD2-31D5DDCBE86D}" srcOrd="5" destOrd="0" presId="urn:microsoft.com/office/officeart/2005/8/layout/default"/>
    <dgm:cxn modelId="{97A5DC9F-64D8-4885-AFC8-7A19A8FC9F06}" type="presParOf" srcId="{138846B1-999C-4607-82E5-9BE1225EAFD0}" destId="{DD4AC813-8D75-4728-9C66-9A5493D0C570}" srcOrd="6" destOrd="0" presId="urn:microsoft.com/office/officeart/2005/8/layout/default"/>
    <dgm:cxn modelId="{6CA5ECB8-EC3E-44F8-8AD2-A39191D3DA1A}" type="presParOf" srcId="{138846B1-999C-4607-82E5-9BE1225EAFD0}" destId="{55A801A3-9594-44B7-AAFE-87A3F90D411F}" srcOrd="7" destOrd="0" presId="urn:microsoft.com/office/officeart/2005/8/layout/default"/>
    <dgm:cxn modelId="{66470F8E-97F4-4967-9BAC-48B735312BB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a:xfrm rot="5400000">
          <a:off x="3210019" y="218791"/>
          <a:ext cx="2083205" cy="1812388"/>
        </a:xfrm>
        <a:prstGeom prst="hexagon">
          <a:avLst>
            <a:gd name="adj" fmla="val 25000"/>
            <a:gd name="vf" fmla="val 115470"/>
          </a:avLst>
        </a:prstGeom>
      </dgm:spPr>
      <dgm:t>
        <a:bodyPr/>
        <a:lstStyle/>
        <a:p>
          <a:r>
            <a:rPr lang="en-US" dirty="0" smtClean="0">
              <a:latin typeface="Franklin Gothic Book"/>
              <a:ea typeface="+mn-ea"/>
              <a:cs typeface="+mn-cs"/>
            </a:rPr>
            <a:t>!</a:t>
          </a:r>
          <a:endParaRPr lang="en-US" dirty="0">
            <a:latin typeface="Franklin Gothic Book"/>
            <a:ea typeface="+mn-ea"/>
            <a:cs typeface="+mn-cs"/>
          </a:endParaRPr>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a:xfrm rot="5400000">
          <a:off x="1315511" y="217916"/>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f</a:t>
          </a:r>
          <a:endParaRPr lang="en-US" sz="6100" dirty="0">
            <a:latin typeface="Webdings" pitchFamily="18" charset="2"/>
            <a:ea typeface="+mn-ea"/>
            <a:cs typeface="+mn-cs"/>
          </a:endParaRPr>
        </a:p>
      </dgm:t>
    </dgm:pt>
    <dgm:pt modelId="{178C0B02-CC3F-4F01-A8D9-9756AAA62B69}">
      <dgm:prSet phldrT="[Text]"/>
      <dgm:spPr>
        <a:xfrm rot="5400000">
          <a:off x="2227580" y="1939188"/>
          <a:ext cx="2083205" cy="1812388"/>
        </a:xfrm>
        <a:prstGeom prst="hexagon">
          <a:avLst>
            <a:gd name="adj" fmla="val 25000"/>
            <a:gd name="vf" fmla="val 115470"/>
          </a:avLst>
        </a:prstGeom>
      </dgm:spPr>
      <dgm:t>
        <a:bodyPr/>
        <a:lstStyle/>
        <a:p>
          <a:r>
            <a:rPr lang="en-US" dirty="0" smtClean="0">
              <a:latin typeface="Webdings" pitchFamily="18" charset="2"/>
              <a:ea typeface="+mn-ea"/>
              <a:cs typeface="+mn-cs"/>
            </a:rPr>
            <a:t>d</a:t>
          </a:r>
          <a:endParaRPr lang="en-US" dirty="0">
            <a:latin typeface="Webdings" pitchFamily="18" charset="2"/>
            <a:ea typeface="+mn-ea"/>
            <a:cs typeface="+mn-cs"/>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a:xfrm rot="5400000">
          <a:off x="4165657" y="1939188"/>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p</a:t>
          </a:r>
          <a:endParaRPr lang="en-US" sz="6100" dirty="0">
            <a:latin typeface="Webdings" pitchFamily="18" charset="2"/>
            <a:ea typeface="+mn-ea"/>
            <a:cs typeface="+mn-cs"/>
          </a:endParaRPr>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t>
        <a:bodyPr/>
        <a:lstStyle/>
        <a:p>
          <a:endParaRPr lang="en-US"/>
        </a:p>
      </dgm:t>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t>
        <a:bodyPr/>
        <a:lstStyle/>
        <a:p>
          <a:endParaRPr lang="en-US"/>
        </a:p>
      </dgm:t>
    </dgm:pt>
    <dgm:pt modelId="{92EE3538-AF73-417D-B8B6-99A744634E0D}" type="pres">
      <dgm:prSet presAssocID="{EEDA9CA0-521A-497C-AE7F-2F2442190130}" presName="BalanceSpacing1" presStyleCnt="0"/>
      <dgm:spPr/>
      <dgm:t>
        <a:bodyPr/>
        <a:lstStyle/>
        <a:p>
          <a:endParaRPr lang="en-US"/>
        </a:p>
      </dgm:t>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t>
        <a:bodyPr/>
        <a:lstStyle/>
        <a:p>
          <a:endParaRPr lang="en-US"/>
        </a:p>
      </dgm:t>
    </dgm:pt>
    <dgm:pt modelId="{158DE636-2475-45AD-A4AF-86FEAA63E8AC}" type="pres">
      <dgm:prSet presAssocID="{178C0B02-CC3F-4F01-A8D9-9756AAA62B69}" presName="composite" presStyleCnt="0"/>
      <dgm:spPr/>
      <dgm:t>
        <a:bodyPr/>
        <a:lstStyle/>
        <a:p>
          <a:endParaRPr lang="en-US"/>
        </a:p>
      </dgm:t>
    </dgm:pt>
    <dgm:pt modelId="{0A84B559-AA9F-4EEA-8711-4A519632957E}" type="pres">
      <dgm:prSet presAssocID="{178C0B02-CC3F-4F01-A8D9-9756AAA62B69}" presName="Parent1" presStyleLbl="node1" presStyleIdx="2" presStyleCnt="4" custLinFactNeighborX="3341" custLinFactNeighborY="-1220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t>
        <a:bodyPr/>
        <a:lstStyle/>
        <a:p>
          <a:endParaRPr lang="en-US"/>
        </a:p>
      </dgm:t>
    </dgm:pt>
    <dgm:pt modelId="{0677AE0F-729E-465D-81BB-9A8D0DB7CBA5}" type="pres">
      <dgm:prSet presAssocID="{178C0B02-CC3F-4F01-A8D9-9756AAA62B69}" presName="BalanceSpacing1" presStyleCnt="0"/>
      <dgm:spPr/>
      <dgm:t>
        <a:bodyPr/>
        <a:lstStyle/>
        <a:p>
          <a:endParaRPr lang="en-US"/>
        </a:p>
      </dgm:t>
    </dgm:pt>
    <dgm:pt modelId="{2BBC2C9B-499B-43F4-BA4A-6E5BEAAD5669}" type="pres">
      <dgm:prSet presAssocID="{16119640-A6BA-4BF8-9EDC-9DA492A963FF}" presName="Accent1Text" presStyleLbl="node1" presStyleIdx="3" presStyleCnt="4" custLinFactNeighborX="1046" custLinFactNeighborY="-12200"/>
      <dgm:spPr/>
      <dgm:t>
        <a:bodyPr/>
        <a:lstStyle/>
        <a:p>
          <a:endParaRPr lang="en-US"/>
        </a:p>
      </dgm:t>
    </dgm:pt>
  </dgm:ptLst>
  <dgm:cxnLst>
    <dgm:cxn modelId="{DB339F99-7DF4-4164-AA38-163916AF05E7}" type="presOf" srcId="{EB34AA6D-3E0D-4FA2-99BE-59547F29ED6A}" destId="{C7D698F1-80BA-4A48-B710-67E7590E8E92}"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1D91CC7-C18C-4E1B-8D5E-223A228C13B9}" type="presOf" srcId="{EEDA9CA0-521A-497C-AE7F-2F2442190130}" destId="{C4C78BFF-0C8C-4C89-A286-B85F60A8879E}" srcOrd="0" destOrd="0" presId="urn:microsoft.com/office/officeart/2008/layout/AlternatingHexagons"/>
    <dgm:cxn modelId="{DBB93E23-731E-4E86-BA92-A5624B7B895C}" type="presOf" srcId="{16119640-A6BA-4BF8-9EDC-9DA492A963FF}" destId="{2BBC2C9B-499B-43F4-BA4A-6E5BEAAD5669}" srcOrd="0" destOrd="0" presId="urn:microsoft.com/office/officeart/2008/layout/AlternatingHexagons"/>
    <dgm:cxn modelId="{A524FFF3-D4F4-4C3C-AF91-E5A7C985EA6A}" type="presOf" srcId="{178C0B02-CC3F-4F01-A8D9-9756AAA62B69}" destId="{0A84B559-AA9F-4EEA-8711-4A519632957E}" srcOrd="0" destOrd="0" presId="urn:microsoft.com/office/officeart/2008/layout/AlternatingHexagons"/>
    <dgm:cxn modelId="{0AF1F9C1-5B0B-4BE9-99C2-2062E5D7AD71}" type="presOf" srcId="{2CA26A63-BB8B-4CCB-B702-6734B726F44B}" destId="{0A27A274-FD78-40B9-BBF8-DC952AC11767}" srcOrd="0" destOrd="0" presId="urn:microsoft.com/office/officeart/2008/layout/AlternatingHexagons"/>
    <dgm:cxn modelId="{D1C5902D-A434-40C6-96C6-ADE82599DD03}" srcId="{EB34AA6D-3E0D-4FA2-99BE-59547F29ED6A}" destId="{178C0B02-CC3F-4F01-A8D9-9756AAA62B69}" srcOrd="1" destOrd="0" parTransId="{D96B8073-D753-4DBF-9229-317936200F26}" sibTransId="{16119640-A6BA-4BF8-9EDC-9DA492A963FF}"/>
    <dgm:cxn modelId="{D289656A-36DF-4D39-9406-764BAA33B446}" type="presParOf" srcId="{C7D698F1-80BA-4A48-B710-67E7590E8E92}" destId="{D5E3954A-9086-4C14-B6E7-A9EE8654D613}" srcOrd="0" destOrd="0" presId="urn:microsoft.com/office/officeart/2008/layout/AlternatingHexagons"/>
    <dgm:cxn modelId="{FEF15C0C-C418-4FFE-908B-23D8414912A3}" type="presParOf" srcId="{D5E3954A-9086-4C14-B6E7-A9EE8654D613}" destId="{C4C78BFF-0C8C-4C89-A286-B85F60A8879E}" srcOrd="0" destOrd="0" presId="urn:microsoft.com/office/officeart/2008/layout/AlternatingHexagons"/>
    <dgm:cxn modelId="{9808CC4D-87C4-4811-B9E0-85FE8DC78EC4}" type="presParOf" srcId="{D5E3954A-9086-4C14-B6E7-A9EE8654D613}" destId="{1B7DB504-67F0-4D6F-8762-521A1EE03A1A}" srcOrd="1" destOrd="0" presId="urn:microsoft.com/office/officeart/2008/layout/AlternatingHexagons"/>
    <dgm:cxn modelId="{BF1BC6B2-8FBD-4526-BA1D-719199D1D0DA}" type="presParOf" srcId="{D5E3954A-9086-4C14-B6E7-A9EE8654D613}" destId="{04D38174-CB9A-4286-803F-0A060E109783}" srcOrd="2" destOrd="0" presId="urn:microsoft.com/office/officeart/2008/layout/AlternatingHexagons"/>
    <dgm:cxn modelId="{2AD4885D-B025-4D3A-8C79-8E307A447FCE}" type="presParOf" srcId="{D5E3954A-9086-4C14-B6E7-A9EE8654D613}" destId="{92EE3538-AF73-417D-B8B6-99A744634E0D}" srcOrd="3" destOrd="0" presId="urn:microsoft.com/office/officeart/2008/layout/AlternatingHexagons"/>
    <dgm:cxn modelId="{398BB868-B6A4-46B0-8E86-150E902E5FF5}" type="presParOf" srcId="{D5E3954A-9086-4C14-B6E7-A9EE8654D613}" destId="{0A27A274-FD78-40B9-BBF8-DC952AC11767}" srcOrd="4" destOrd="0" presId="urn:microsoft.com/office/officeart/2008/layout/AlternatingHexagons"/>
    <dgm:cxn modelId="{60165011-1E78-4180-941D-04CC94C7D011}" type="presParOf" srcId="{C7D698F1-80BA-4A48-B710-67E7590E8E92}" destId="{EE6F52B0-E6B0-49E2-A238-54C03393683F}" srcOrd="1" destOrd="0" presId="urn:microsoft.com/office/officeart/2008/layout/AlternatingHexagons"/>
    <dgm:cxn modelId="{D2B64F15-EA26-4082-8AA8-9994ABE4FE1F}" type="presParOf" srcId="{C7D698F1-80BA-4A48-B710-67E7590E8E92}" destId="{158DE636-2475-45AD-A4AF-86FEAA63E8AC}" srcOrd="2" destOrd="0" presId="urn:microsoft.com/office/officeart/2008/layout/AlternatingHexagons"/>
    <dgm:cxn modelId="{FCEAF6AD-6CA0-4BDF-B198-2248DCEE2610}" type="presParOf" srcId="{158DE636-2475-45AD-A4AF-86FEAA63E8AC}" destId="{0A84B559-AA9F-4EEA-8711-4A519632957E}" srcOrd="0" destOrd="0" presId="urn:microsoft.com/office/officeart/2008/layout/AlternatingHexagons"/>
    <dgm:cxn modelId="{D1B8CFE5-4183-4D1B-96BF-DE0AA14B3D38}" type="presParOf" srcId="{158DE636-2475-45AD-A4AF-86FEAA63E8AC}" destId="{4EEC5472-FF28-46A6-BB0A-82711FBE6C01}" srcOrd="1" destOrd="0" presId="urn:microsoft.com/office/officeart/2008/layout/AlternatingHexagons"/>
    <dgm:cxn modelId="{6CE87B7F-39DF-4621-ADB6-5B8B2BC53929}" type="presParOf" srcId="{158DE636-2475-45AD-A4AF-86FEAA63E8AC}" destId="{49079FED-1787-4F9C-810B-779F5DF9BD4F}" srcOrd="2" destOrd="0" presId="urn:microsoft.com/office/officeart/2008/layout/AlternatingHexagons"/>
    <dgm:cxn modelId="{FD5EDD56-72C3-40B7-BC4B-0626E4C40E4B}" type="presParOf" srcId="{158DE636-2475-45AD-A4AF-86FEAA63E8AC}" destId="{0677AE0F-729E-465D-81BB-9A8D0DB7CBA5}" srcOrd="3" destOrd="0" presId="urn:microsoft.com/office/officeart/2008/layout/AlternatingHexagons"/>
    <dgm:cxn modelId="{459DFFD3-55FE-4CFB-85E3-C0463F37E19A}"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4E058-B9E5-46A2-8579-5455FD561031}">
      <dgm:prSet custT="1"/>
      <dgm:spPr/>
      <dgm:t>
        <a:bodyPr lIns="274320" tIns="91440" rIns="274320" bIns="91440"/>
        <a:lstStyle/>
        <a:p>
          <a:pPr rtl="0"/>
          <a:r>
            <a:rPr lang="en-US" sz="1800" dirty="0" smtClean="0">
              <a:latin typeface="Franklin Gothic Book" panose="020B0503020102020204" pitchFamily="34" charset="0"/>
            </a:rPr>
            <a:t>Never respond to an email asking for any passwords or account numbers, even if they seem to come from a trusted source. </a:t>
          </a:r>
          <a:endParaRPr lang="en-US" sz="1800" dirty="0">
            <a:latin typeface="Franklin Gothic Book" panose="020B0503020102020204" pitchFamily="34" charset="0"/>
          </a:endParaRPr>
        </a:p>
      </dgm:t>
    </dgm:pt>
    <dgm:pt modelId="{E37A57E9-5662-47FF-9DAC-A6C38E10DA8B}" type="parTrans" cxnId="{24E192EE-2750-42F2-8C7D-1F3028206697}">
      <dgm:prSet/>
      <dgm:spPr/>
      <dgm:t>
        <a:bodyPr/>
        <a:lstStyle/>
        <a:p>
          <a:endParaRPr lang="en-US" sz="1800">
            <a:latin typeface="Franklin Gothic Book" panose="020B0503020102020204" pitchFamily="34" charset="0"/>
          </a:endParaRPr>
        </a:p>
      </dgm:t>
    </dgm:pt>
    <dgm:pt modelId="{FA8DE372-060D-4E76-B6AD-1153EB375977}" type="sibTrans" cxnId="{24E192EE-2750-42F2-8C7D-1F3028206697}">
      <dgm:prSet/>
      <dgm:spPr/>
      <dgm:t>
        <a:bodyPr/>
        <a:lstStyle/>
        <a:p>
          <a:endParaRPr lang="en-US" sz="1800">
            <a:latin typeface="Franklin Gothic Book" panose="020B0503020102020204" pitchFamily="34" charset="0"/>
          </a:endParaRPr>
        </a:p>
      </dgm:t>
    </dgm:pt>
    <dgm:pt modelId="{887B8DF7-35F4-48EB-A1BE-A995F2DAFC16}">
      <dgm:prSet custT="1"/>
      <dgm:spPr/>
      <dgm:t>
        <a:bodyPr lIns="274320" tIns="91440" rIns="274320" bIns="91440"/>
        <a:lstStyle/>
        <a:p>
          <a:pPr rtl="0"/>
          <a:r>
            <a:rPr lang="en-US" sz="1800" dirty="0" smtClean="0">
              <a:latin typeface="Franklin Gothic Book" panose="020B0503020102020204" pitchFamily="34" charset="0"/>
            </a:rPr>
            <a:t>Before revealing personal details like your full name or home address, ask yourself if it’s really necessary to share that information.</a:t>
          </a:r>
          <a:endParaRPr lang="en-US" sz="1800" dirty="0">
            <a:latin typeface="Franklin Gothic Book" panose="020B0503020102020204" pitchFamily="34" charset="0"/>
          </a:endParaRPr>
        </a:p>
      </dgm:t>
    </dgm:pt>
    <dgm:pt modelId="{F75EE89A-A030-4F86-A083-8528236F8246}" type="parTrans" cxnId="{0B29A150-D074-4D3D-BBA4-29C2C0253EC0}">
      <dgm:prSet/>
      <dgm:spPr/>
      <dgm:t>
        <a:bodyPr/>
        <a:lstStyle/>
        <a:p>
          <a:endParaRPr lang="en-US" sz="1800">
            <a:latin typeface="Franklin Gothic Book" panose="020B0503020102020204" pitchFamily="34" charset="0"/>
          </a:endParaRPr>
        </a:p>
      </dgm:t>
    </dgm:pt>
    <dgm:pt modelId="{DA498673-51C3-411B-B9A9-709572BBDB87}" type="sibTrans" cxnId="{0B29A150-D074-4D3D-BBA4-29C2C0253EC0}">
      <dgm:prSet/>
      <dgm:spPr/>
      <dgm:t>
        <a:bodyPr/>
        <a:lstStyle/>
        <a:p>
          <a:endParaRPr lang="en-US" sz="1800">
            <a:latin typeface="Franklin Gothic Book" panose="020B0503020102020204" pitchFamily="34" charset="0"/>
          </a:endParaRPr>
        </a:p>
      </dgm:t>
    </dgm:pt>
    <dgm:pt modelId="{C56E4657-B1A7-4C4B-A366-FC5480F04006}">
      <dgm:prSet custT="1"/>
      <dgm:spPr/>
      <dgm:t>
        <a:bodyPr lIns="274320" tIns="91440" rIns="274320" bIns="91440"/>
        <a:lstStyle/>
        <a:p>
          <a:pPr rtl="0"/>
          <a:r>
            <a:rPr lang="en-US" sz="1800" dirty="0" smtClean="0">
              <a:latin typeface="Franklin Gothic Book" panose="020B0503020102020204" pitchFamily="34" charset="0"/>
            </a:rPr>
            <a:t>Use privacy filters and settings on social networking sites to limit the amount of information you share with strangers.</a:t>
          </a:r>
          <a:endParaRPr lang="en-US" sz="1800" dirty="0">
            <a:latin typeface="Franklin Gothic Book" panose="020B0503020102020204" pitchFamily="34" charset="0"/>
          </a:endParaRPr>
        </a:p>
      </dgm:t>
    </dgm:pt>
    <dgm:pt modelId="{6A1D2C91-3146-4F2A-B2E6-BF9BC1B9B64F}" type="parTrans" cxnId="{FE159CC0-FDC4-4F94-8C24-CF85741BFA1D}">
      <dgm:prSet/>
      <dgm:spPr/>
      <dgm:t>
        <a:bodyPr/>
        <a:lstStyle/>
        <a:p>
          <a:endParaRPr lang="en-US" sz="1800">
            <a:latin typeface="Franklin Gothic Book" panose="020B0503020102020204" pitchFamily="34" charset="0"/>
          </a:endParaRPr>
        </a:p>
      </dgm:t>
    </dgm:pt>
    <dgm:pt modelId="{671341B4-0EC3-46C8-AEEE-13E545EB7C72}" type="sibTrans" cxnId="{FE159CC0-FDC4-4F94-8C24-CF85741BFA1D}">
      <dgm:prSet/>
      <dgm:spPr/>
      <dgm:t>
        <a:bodyPr/>
        <a:lstStyle/>
        <a:p>
          <a:endParaRPr lang="en-US" sz="1800">
            <a:latin typeface="Franklin Gothic Book" panose="020B0503020102020204" pitchFamily="34" charset="0"/>
          </a:endParaRPr>
        </a:p>
      </dgm:t>
    </dgm:pt>
    <dgm:pt modelId="{07908990-2E44-41EC-A797-DB1145A4C60D}" type="pres">
      <dgm:prSet presAssocID="{2E63178C-34BA-4F3C-8A49-659B827FE3C6}" presName="linear" presStyleCnt="0">
        <dgm:presLayoutVars>
          <dgm:animLvl val="lvl"/>
          <dgm:resizeHandles val="exact"/>
        </dgm:presLayoutVars>
      </dgm:prSet>
      <dgm:spPr/>
      <dgm:t>
        <a:bodyPr/>
        <a:lstStyle/>
        <a:p>
          <a:endParaRPr lang="en-US"/>
        </a:p>
      </dgm:t>
    </dgm:pt>
    <dgm:pt modelId="{1FED006D-71D4-446D-9E86-34A530BABA35}" type="pres">
      <dgm:prSet presAssocID="{2814E058-B9E5-46A2-8579-5455FD561031}" presName="parentText" presStyleLbl="node1" presStyleIdx="0" presStyleCnt="3">
        <dgm:presLayoutVars>
          <dgm:chMax val="0"/>
          <dgm:bulletEnabled val="1"/>
        </dgm:presLayoutVars>
      </dgm:prSet>
      <dgm:spPr>
        <a:prstGeom prst="rect">
          <a:avLst/>
        </a:prstGeom>
      </dgm:spPr>
      <dgm:t>
        <a:bodyPr/>
        <a:lstStyle/>
        <a:p>
          <a:endParaRPr lang="en-US"/>
        </a:p>
      </dgm:t>
    </dgm:pt>
    <dgm:pt modelId="{DF5DCB9F-60C9-40FE-8577-E505FCAE61AB}" type="pres">
      <dgm:prSet presAssocID="{FA8DE372-060D-4E76-B6AD-1153EB375977}" presName="spacer" presStyleCnt="0"/>
      <dgm:spPr/>
      <dgm:t>
        <a:bodyPr/>
        <a:lstStyle/>
        <a:p>
          <a:endParaRPr lang="en-US"/>
        </a:p>
      </dgm:t>
    </dgm:pt>
    <dgm:pt modelId="{7EC75111-8075-40F9-BA25-0BA56253434D}" type="pres">
      <dgm:prSet presAssocID="{887B8DF7-35F4-48EB-A1BE-A995F2DAFC16}" presName="parentText" presStyleLbl="node1" presStyleIdx="1" presStyleCnt="3">
        <dgm:presLayoutVars>
          <dgm:chMax val="0"/>
          <dgm:bulletEnabled val="1"/>
        </dgm:presLayoutVars>
      </dgm:prSet>
      <dgm:spPr>
        <a:prstGeom prst="rect">
          <a:avLst/>
        </a:prstGeom>
      </dgm:spPr>
      <dgm:t>
        <a:bodyPr/>
        <a:lstStyle/>
        <a:p>
          <a:endParaRPr lang="en-US"/>
        </a:p>
      </dgm:t>
    </dgm:pt>
    <dgm:pt modelId="{06724739-12A8-43CC-A4F3-6BF2D5F93D7D}" type="pres">
      <dgm:prSet presAssocID="{DA498673-51C3-411B-B9A9-709572BBDB87}" presName="spacer" presStyleCnt="0"/>
      <dgm:spPr/>
      <dgm:t>
        <a:bodyPr/>
        <a:lstStyle/>
        <a:p>
          <a:endParaRPr lang="en-US"/>
        </a:p>
      </dgm:t>
    </dgm:pt>
    <dgm:pt modelId="{1DAC03A5-35E4-48E7-806E-132C3D94640A}" type="pres">
      <dgm:prSet presAssocID="{C56E4657-B1A7-4C4B-A366-FC5480F04006}"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FE159CC0-FDC4-4F94-8C24-CF85741BFA1D}" srcId="{2E63178C-34BA-4F3C-8A49-659B827FE3C6}" destId="{C56E4657-B1A7-4C4B-A366-FC5480F04006}" srcOrd="2" destOrd="0" parTransId="{6A1D2C91-3146-4F2A-B2E6-BF9BC1B9B64F}" sibTransId="{671341B4-0EC3-46C8-AEEE-13E545EB7C72}"/>
    <dgm:cxn modelId="{064F779A-5B41-450C-A0CA-919C2E8680C1}" type="presOf" srcId="{2814E058-B9E5-46A2-8579-5455FD561031}" destId="{1FED006D-71D4-446D-9E86-34A530BABA35}" srcOrd="0" destOrd="0" presId="urn:microsoft.com/office/officeart/2005/8/layout/vList2"/>
    <dgm:cxn modelId="{FE1DD617-7D05-4079-B11E-1C007014BAD9}" type="presOf" srcId="{887B8DF7-35F4-48EB-A1BE-A995F2DAFC16}" destId="{7EC75111-8075-40F9-BA25-0BA56253434D}" srcOrd="0" destOrd="0" presId="urn:microsoft.com/office/officeart/2005/8/layout/vList2"/>
    <dgm:cxn modelId="{93BDE906-3056-41C5-8739-B21B966D12DF}" type="presOf" srcId="{C56E4657-B1A7-4C4B-A366-FC5480F04006}" destId="{1DAC03A5-35E4-48E7-806E-132C3D94640A}" srcOrd="0" destOrd="0" presId="urn:microsoft.com/office/officeart/2005/8/layout/vList2"/>
    <dgm:cxn modelId="{F8ABD0C8-AE6D-424F-8696-7FA0A3526608}" type="presOf" srcId="{2E63178C-34BA-4F3C-8A49-659B827FE3C6}" destId="{07908990-2E44-41EC-A797-DB1145A4C60D}" srcOrd="0" destOrd="0" presId="urn:microsoft.com/office/officeart/2005/8/layout/vList2"/>
    <dgm:cxn modelId="{24E192EE-2750-42F2-8C7D-1F3028206697}" srcId="{2E63178C-34BA-4F3C-8A49-659B827FE3C6}" destId="{2814E058-B9E5-46A2-8579-5455FD561031}" srcOrd="0" destOrd="0" parTransId="{E37A57E9-5662-47FF-9DAC-A6C38E10DA8B}" sibTransId="{FA8DE372-060D-4E76-B6AD-1153EB375977}"/>
    <dgm:cxn modelId="{0B29A150-D074-4D3D-BBA4-29C2C0253EC0}" srcId="{2E63178C-34BA-4F3C-8A49-659B827FE3C6}" destId="{887B8DF7-35F4-48EB-A1BE-A995F2DAFC16}" srcOrd="1" destOrd="0" parTransId="{F75EE89A-A030-4F86-A083-8528236F8246}" sibTransId="{DA498673-51C3-411B-B9A9-709572BBDB87}"/>
    <dgm:cxn modelId="{A3B9CC69-B7E4-4904-B546-8D86A02A41D7}" type="presParOf" srcId="{07908990-2E44-41EC-A797-DB1145A4C60D}" destId="{1FED006D-71D4-446D-9E86-34A530BABA35}" srcOrd="0" destOrd="0" presId="urn:microsoft.com/office/officeart/2005/8/layout/vList2"/>
    <dgm:cxn modelId="{584B38CC-011D-4E9A-A000-EABC19557E25}" type="presParOf" srcId="{07908990-2E44-41EC-A797-DB1145A4C60D}" destId="{DF5DCB9F-60C9-40FE-8577-E505FCAE61AB}" srcOrd="1" destOrd="0" presId="urn:microsoft.com/office/officeart/2005/8/layout/vList2"/>
    <dgm:cxn modelId="{C0181A76-15BE-49A4-90DB-6DD1129770A2}" type="presParOf" srcId="{07908990-2E44-41EC-A797-DB1145A4C60D}" destId="{7EC75111-8075-40F9-BA25-0BA56253434D}" srcOrd="2" destOrd="0" presId="urn:microsoft.com/office/officeart/2005/8/layout/vList2"/>
    <dgm:cxn modelId="{F86B4724-EDF2-42A5-8079-3BA3F4767CE0}" type="presParOf" srcId="{07908990-2E44-41EC-A797-DB1145A4C60D}" destId="{06724739-12A8-43CC-A4F3-6BF2D5F93D7D}" srcOrd="3" destOrd="0" presId="urn:microsoft.com/office/officeart/2005/8/layout/vList2"/>
    <dgm:cxn modelId="{5583ACC1-CA9C-47D7-A680-2059FB99A27F}" type="presParOf" srcId="{07908990-2E44-41EC-A797-DB1145A4C60D}" destId="{1DAC03A5-35E4-48E7-806E-132C3D9464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custT="1"/>
      <dgm:spPr/>
      <dgm:t>
        <a:bodyPr/>
        <a:lstStyle/>
        <a:p>
          <a:pPr rtl="0"/>
          <a:r>
            <a:rPr lang="en-US" sz="1400" b="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dirty="0" smtClean="0">
              <a:latin typeface="Franklin Gothic Book" panose="020B0503020102020204" pitchFamily="34" charset="0"/>
              <a:hlinkClick xmlns:r="http://schemas.openxmlformats.org/officeDocument/2006/relationships" r:id="rId1"/>
            </a:rPr>
            <a:t>download.cnet.com</a:t>
          </a:r>
          <a:r>
            <a:rPr lang="en-US" sz="1400" b="0" dirty="0" smtClean="0">
              <a:latin typeface="Franklin Gothic Book" panose="020B0503020102020204" pitchFamily="34" charset="0"/>
            </a:rPr>
            <a:t> to search for downloads that have been verified as safe.</a:t>
          </a:r>
          <a:endParaRPr lang="en-US" sz="1400" dirty="0">
            <a:latin typeface="Franklin Gothic Book" panose="020B0503020102020204" pitchFamily="34" charset="0"/>
          </a:endParaRPr>
        </a:p>
      </dgm:t>
    </dgm:pt>
    <dgm:pt modelId="{4599A549-4C1B-48EA-A739-A9F4DADE2CAE}" type="parTrans" cxnId="{7204E5CA-F44B-47F7-A533-5BA1627B12E5}">
      <dgm:prSet/>
      <dgm:spPr/>
      <dgm:t>
        <a:bodyPr/>
        <a:lstStyle/>
        <a:p>
          <a:endParaRPr lang="en-US" sz="1400">
            <a:latin typeface="Franklin Gothic Book" panose="020B0503020102020204" pitchFamily="34" charset="0"/>
          </a:endParaRPr>
        </a:p>
      </dgm:t>
    </dgm:pt>
    <dgm:pt modelId="{DF989403-027A-4A21-883C-8DD507BCDFFC}" type="sibTrans" cxnId="{7204E5CA-F44B-47F7-A533-5BA1627B12E5}">
      <dgm:prSet/>
      <dgm:spPr/>
      <dgm:t>
        <a:bodyPr/>
        <a:lstStyle/>
        <a:p>
          <a:endParaRPr lang="en-US" sz="1400">
            <a:latin typeface="Franklin Gothic Book" panose="020B0503020102020204" pitchFamily="34" charset="0"/>
          </a:endParaRPr>
        </a:p>
      </dgm:t>
    </dgm:pt>
    <dgm:pt modelId="{E751AF11-C3CF-4425-A20E-B6A89A680193}">
      <dgm:prSet custT="1"/>
      <dgm:spPr/>
      <dgm:t>
        <a:bodyPr/>
        <a:lstStyle/>
        <a:p>
          <a:pPr rtl="0"/>
          <a:r>
            <a:rPr lang="en-US" sz="1400" b="0" dirty="0" smtClean="0">
              <a:latin typeface="Franklin Gothic Book" panose="020B0503020102020204" pitchFamily="34" charset="0"/>
            </a:rPr>
            <a:t>Save the files you download instead of “running” them. This gives your computer more of a chance to verify that downloads are safe.</a:t>
          </a:r>
          <a:endParaRPr lang="en-US" sz="1400" dirty="0">
            <a:latin typeface="Franklin Gothic Book" panose="020B0503020102020204" pitchFamily="34" charset="0"/>
          </a:endParaRPr>
        </a:p>
      </dgm:t>
    </dgm:pt>
    <dgm:pt modelId="{DFF9F6C2-A8EE-4B6C-8730-A7C0A45490A1}" type="parTrans" cxnId="{BAD78DE9-CF2F-4CBD-9DCD-A5F77171133F}">
      <dgm:prSet/>
      <dgm:spPr/>
      <dgm:t>
        <a:bodyPr/>
        <a:lstStyle/>
        <a:p>
          <a:endParaRPr lang="en-US" sz="1400">
            <a:latin typeface="Franklin Gothic Book" panose="020B0503020102020204" pitchFamily="34" charset="0"/>
          </a:endParaRPr>
        </a:p>
      </dgm:t>
    </dgm:pt>
    <dgm:pt modelId="{7784B4D5-60A4-4778-8CE7-5BC8E0D94ACB}" type="sibTrans" cxnId="{BAD78DE9-CF2F-4CBD-9DCD-A5F77171133F}">
      <dgm:prSet/>
      <dgm:spPr/>
      <dgm:t>
        <a:bodyPr/>
        <a:lstStyle/>
        <a:p>
          <a:endParaRPr lang="en-US" sz="1400">
            <a:latin typeface="Franklin Gothic Book" panose="020B0503020102020204" pitchFamily="34" charset="0"/>
          </a:endParaRPr>
        </a:p>
      </dgm:t>
    </dgm:pt>
    <dgm:pt modelId="{584B7771-58BE-466E-9850-601F502A1486}">
      <dgm:prSet custT="1"/>
      <dgm:spPr/>
      <dgm:t>
        <a:bodyPr/>
        <a:lstStyle/>
        <a:p>
          <a:pPr rtl="0"/>
          <a:r>
            <a:rPr lang="en-US" sz="1400" b="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dirty="0">
            <a:latin typeface="Franklin Gothic Book" panose="020B0503020102020204" pitchFamily="34" charset="0"/>
          </a:endParaRPr>
        </a:p>
      </dgm:t>
    </dgm:pt>
    <dgm:pt modelId="{F03A451D-B175-47EA-9E11-BD2A6CBF2C89}" type="parTrans" cxnId="{59F97D4F-70B6-47F7-BF65-94D257EA7600}">
      <dgm:prSet/>
      <dgm:spPr/>
      <dgm:t>
        <a:bodyPr/>
        <a:lstStyle/>
        <a:p>
          <a:endParaRPr lang="en-US" sz="1400">
            <a:latin typeface="Franklin Gothic Book" panose="020B0503020102020204" pitchFamily="34" charset="0"/>
          </a:endParaRPr>
        </a:p>
      </dgm:t>
    </dgm:pt>
    <dgm:pt modelId="{E2369A5B-88A8-4AFA-BFD4-727BCD05BB57}" type="sibTrans" cxnId="{59F97D4F-70B6-47F7-BF65-94D257EA7600}">
      <dgm:prSet/>
      <dgm:spPr/>
      <dgm:t>
        <a:bodyPr/>
        <a:lstStyle/>
        <a:p>
          <a:endParaRPr lang="en-US" sz="1400">
            <a:latin typeface="Franklin Gothic Book" panose="020B0503020102020204" pitchFamily="34" charset="0"/>
          </a:endParaRPr>
        </a:p>
      </dgm:t>
    </dgm:pt>
    <dgm:pt modelId="{A0A3360E-666A-4507-A127-2EA31CD7C3D9}">
      <dgm:prSet custT="1"/>
      <dgm:spPr/>
      <dgm:t>
        <a:bodyPr/>
        <a:lstStyle/>
        <a:p>
          <a:pPr rtl="0"/>
          <a:endParaRPr lang="en-US" sz="1400" dirty="0">
            <a:latin typeface="Franklin Gothic Book" panose="020B0503020102020204" pitchFamily="34" charset="0"/>
          </a:endParaRPr>
        </a:p>
      </dgm:t>
    </dgm:pt>
    <dgm:pt modelId="{B730EA69-57E6-48E3-A2E5-22125C9A24A7}" type="parTrans" cxnId="{39832C03-D417-48B6-9E8A-E95CB4C2849D}">
      <dgm:prSet/>
      <dgm:spPr/>
      <dgm:t>
        <a:bodyPr/>
        <a:lstStyle/>
        <a:p>
          <a:endParaRPr lang="en-US" sz="1400">
            <a:latin typeface="Franklin Gothic Book" panose="020B0503020102020204" pitchFamily="34" charset="0"/>
          </a:endParaRPr>
        </a:p>
      </dgm:t>
    </dgm:pt>
    <dgm:pt modelId="{2EF5DD25-7D92-4475-AC0B-B1D87037E2FA}" type="sibTrans" cxnId="{39832C03-D417-48B6-9E8A-E95CB4C2849D}">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endParaRPr lang="en-US" sz="1400">
            <a:latin typeface="Franklin Gothic Book" panose="020B0503020102020204" pitchFamily="34" charset="0"/>
          </a:endParaRPr>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963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t>
        <a:bodyPr/>
        <a:lstStyle/>
        <a:p>
          <a:endParaRPr lang="en-US"/>
        </a:p>
      </dgm:t>
    </dgm:pt>
    <dgm:pt modelId="{3E844394-57B8-4D58-AFC3-7686BC0B4AEA}" type="pres">
      <dgm:prSet presAssocID="{2BCE5811-3240-4AC9-8229-1E3377CF49AB}" presName="pair" presStyleCnt="0"/>
      <dgm:spPr/>
      <dgm:t>
        <a:bodyPr/>
        <a:lstStyle/>
        <a:p>
          <a:endParaRPr lang="en-US"/>
        </a:p>
      </dgm:t>
    </dgm:pt>
    <dgm:pt modelId="{ED45C96E-3EB6-4701-A515-E70B3AD06308}" type="pres">
      <dgm:prSet presAssocID="{2BCE5811-3240-4AC9-8229-1E3377CF49AB}" presName="spaceH" presStyleLbl="node1" presStyleIdx="0" presStyleCnt="0"/>
      <dgm:spPr/>
      <dgm:t>
        <a:bodyPr/>
        <a:lstStyle/>
        <a:p>
          <a:endParaRPr lang="en-US"/>
        </a:p>
      </dgm:t>
    </dgm:pt>
    <dgm:pt modelId="{2A0A874B-98BE-4ACC-B756-77E9C292E36C}" type="pres">
      <dgm:prSet presAssocID="{2BCE5811-3240-4AC9-8229-1E3377CF49AB}" presName="desPictures" presStyleLbl="alignImgPlace1" presStyleIdx="0" presStyleCnt="3" custScaleX="77800" custScaleY="77800"/>
      <dgm:spPr>
        <a:solidFill>
          <a:schemeClr val="accent3">
            <a:lumMod val="75000"/>
          </a:schemeClr>
        </a:solidFill>
        <a:ln>
          <a:noFill/>
        </a:ln>
        <a:effectLst/>
      </dgm:spPr>
      <dgm:t>
        <a:bodyPr/>
        <a:lstStyle/>
        <a:p>
          <a:endParaRPr lang="en-US"/>
        </a:p>
      </dgm:t>
    </dgm:pt>
    <dgm:pt modelId="{57B668D7-03D2-4D93-9175-AF97BCED0E44}" type="pres">
      <dgm:prSet presAssocID="{2BCE5811-3240-4AC9-8229-1E3377CF49AB}" presName="desTextWrapper" presStyleCnt="0"/>
      <dgm:spPr/>
      <dgm:t>
        <a:bodyPr/>
        <a:lstStyle/>
        <a:p>
          <a:endParaRPr lang="en-US"/>
        </a:p>
      </dgm:t>
    </dgm:pt>
    <dgm:pt modelId="{0B8F4444-39F9-4767-9779-7905DC01BE2F}" type="pres">
      <dgm:prSet presAssocID="{2BCE5811-3240-4AC9-8229-1E3377CF49AB}" presName="desText" presStyleLbl="revTx" presStyleIdx="0" presStyleCnt="3" custScaleX="144284">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t>
        <a:bodyPr/>
        <a:lstStyle/>
        <a:p>
          <a:endParaRPr lang="en-US"/>
        </a:p>
      </dgm:t>
    </dgm:pt>
    <dgm:pt modelId="{E64ADB1A-B9B7-41D4-B703-2F7BA35B5908}" type="pres">
      <dgm:prSet presAssocID="{E751AF11-C3CF-4425-A20E-B6A89A680193}" presName="pair" presStyleCnt="0"/>
      <dgm:spPr/>
      <dgm:t>
        <a:bodyPr/>
        <a:lstStyle/>
        <a:p>
          <a:endParaRPr lang="en-US"/>
        </a:p>
      </dgm:t>
    </dgm:pt>
    <dgm:pt modelId="{96FE8334-B5ED-49D8-B53C-6E8E53F560C1}" type="pres">
      <dgm:prSet presAssocID="{E751AF11-C3CF-4425-A20E-B6A89A680193}" presName="spaceH" presStyleLbl="node1" presStyleIdx="0" presStyleCnt="0"/>
      <dgm:spPr/>
      <dgm:t>
        <a:bodyPr/>
        <a:lstStyle/>
        <a:p>
          <a:endParaRPr lang="en-US"/>
        </a:p>
      </dgm:t>
    </dgm:pt>
    <dgm:pt modelId="{F245EB40-37DB-4327-8926-48A67440B26C}" type="pres">
      <dgm:prSet presAssocID="{E751AF11-C3CF-4425-A20E-B6A89A680193}" presName="desPictures" presStyleLbl="alignImgPlace1" presStyleIdx="1" presStyleCnt="3" custScaleX="77800" custScaleY="77800"/>
      <dgm:spPr>
        <a:solidFill>
          <a:schemeClr val="accent3"/>
        </a:solidFill>
        <a:ln>
          <a:noFill/>
        </a:ln>
        <a:effectLst/>
      </dgm:spPr>
      <dgm:t>
        <a:bodyPr/>
        <a:lstStyle/>
        <a:p>
          <a:endParaRPr lang="en-US"/>
        </a:p>
      </dgm:t>
    </dgm:pt>
    <dgm:pt modelId="{46091C79-40AF-4DF9-8CEE-734D5DC61987}" type="pres">
      <dgm:prSet presAssocID="{E751AF11-C3CF-4425-A20E-B6A89A680193}" presName="desTextWrapper" presStyleCnt="0"/>
      <dgm:spPr/>
      <dgm:t>
        <a:bodyPr/>
        <a:lstStyle/>
        <a:p>
          <a:endParaRPr lang="en-US"/>
        </a:p>
      </dgm:t>
    </dgm:pt>
    <dgm:pt modelId="{FA316EFC-085C-4677-9643-94E735113809}" type="pres">
      <dgm:prSet presAssocID="{E751AF11-C3CF-4425-A20E-B6A89A680193}" presName="desText" presStyleLbl="revTx" presStyleIdx="1" presStyleCnt="3" custScaleX="144284">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t>
        <a:bodyPr/>
        <a:lstStyle/>
        <a:p>
          <a:endParaRPr lang="en-US"/>
        </a:p>
      </dgm:t>
    </dgm:pt>
    <dgm:pt modelId="{7E7A38B3-6196-4323-8CF1-C4EC436F6931}" type="pres">
      <dgm:prSet presAssocID="{584B7771-58BE-466E-9850-601F502A1486}" presName="pair" presStyleCnt="0"/>
      <dgm:spPr/>
      <dgm:t>
        <a:bodyPr/>
        <a:lstStyle/>
        <a:p>
          <a:endParaRPr lang="en-US"/>
        </a:p>
      </dgm:t>
    </dgm:pt>
    <dgm:pt modelId="{B6E3E5C0-3F4B-4E38-BC73-F370A0D41891}" type="pres">
      <dgm:prSet presAssocID="{584B7771-58BE-466E-9850-601F502A1486}" presName="spaceH" presStyleLbl="node1" presStyleIdx="0" presStyleCnt="0"/>
      <dgm:spPr/>
      <dgm:t>
        <a:bodyPr/>
        <a:lstStyle/>
        <a:p>
          <a:endParaRPr lang="en-US"/>
        </a:p>
      </dgm:t>
    </dgm:pt>
    <dgm:pt modelId="{17F87D8F-1AC0-4D1E-882C-3C24AC66F2C3}" type="pres">
      <dgm:prSet presAssocID="{584B7771-58BE-466E-9850-601F502A1486}" presName="desPictures" presStyleLbl="alignImgPlace1" presStyleIdx="2" presStyleCnt="3" custScaleX="77800" custScaleY="77800"/>
      <dgm:spPr>
        <a:solidFill>
          <a:schemeClr val="accent3">
            <a:lumMod val="60000"/>
            <a:lumOff val="40000"/>
          </a:schemeClr>
        </a:solidFill>
        <a:ln>
          <a:noFill/>
        </a:ln>
        <a:effectLst/>
      </dgm:spPr>
      <dgm:t>
        <a:bodyPr/>
        <a:lstStyle/>
        <a:p>
          <a:endParaRPr lang="en-US"/>
        </a:p>
      </dgm:t>
    </dgm:pt>
    <dgm:pt modelId="{A38EE0F1-64ED-451B-BC9C-6EDC280B52F1}" type="pres">
      <dgm:prSet presAssocID="{584B7771-58BE-466E-9850-601F502A1486}" presName="desTextWrapper" presStyleCnt="0"/>
      <dgm:spPr/>
      <dgm:t>
        <a:bodyPr/>
        <a:lstStyle/>
        <a:p>
          <a:endParaRPr lang="en-US"/>
        </a:p>
      </dgm:t>
    </dgm:pt>
    <dgm:pt modelId="{AA88DD7D-4FA5-443B-9CB8-FB38629C6DB5}" type="pres">
      <dgm:prSet presAssocID="{584B7771-58BE-466E-9850-601F502A1486}" presName="desText" presStyleLbl="revTx" presStyleIdx="2" presStyleCnt="3" custScaleX="144284">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t>
        <a:bodyPr/>
        <a:lstStyle/>
        <a:p>
          <a:endParaRPr lang="en-US"/>
        </a:p>
      </dgm:t>
    </dgm:pt>
    <dgm:pt modelId="{6D7AB081-9F13-4349-A43B-EA6E3AABBC86}" type="pres">
      <dgm:prSet presAssocID="{1E161AED-3F09-418F-BFE2-E2857AEBBA91}" presName="Name33" presStyleCnt="0"/>
      <dgm:spPr/>
      <dgm:t>
        <a:bodyPr/>
        <a:lstStyle/>
        <a:p>
          <a:endParaRPr lang="en-US"/>
        </a:p>
      </dgm:t>
    </dgm:pt>
  </dgm:ptLst>
  <dgm:cxnLst>
    <dgm:cxn modelId="{6B161F38-0D51-4A70-92DA-D3095B25C8E5}" type="presOf" srcId="{2EF5DD25-7D92-4475-AC0B-B1D87037E2FA}" destId="{DE7ACB89-DD69-4073-8DC8-96F9807DF23B}" srcOrd="0" destOrd="0" presId="urn:microsoft.com/office/officeart/2008/layout/AccentedPicture"/>
    <dgm:cxn modelId="{074387BF-DC1A-4F97-AF2E-B47FE20C12B1}" type="presOf" srcId="{584B7771-58BE-466E-9850-601F502A1486}" destId="{AA88DD7D-4FA5-443B-9CB8-FB38629C6DB5}" srcOrd="0" destOrd="0" presId="urn:microsoft.com/office/officeart/2008/layout/AccentedPicture"/>
    <dgm:cxn modelId="{A8E7A443-B8D5-4477-AE24-27C9BFA653F2}" type="presOf" srcId="{1E161AED-3F09-418F-BFE2-E2857AEBBA91}" destId="{E6FAE75C-6606-4173-A053-11BCB09E04BE}" srcOrd="0" destOrd="0" presId="urn:microsoft.com/office/officeart/2008/layout/AccentedPicture"/>
    <dgm:cxn modelId="{8320C852-B1F6-46AF-B33C-4096563B283E}"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BAD78DE9-CF2F-4CBD-9DCD-A5F77171133F}" srcId="{1E161AED-3F09-418F-BFE2-E2857AEBBA91}" destId="{E751AF11-C3CF-4425-A20E-B6A89A680193}" srcOrd="2" destOrd="0" parTransId="{DFF9F6C2-A8EE-4B6C-8730-A7C0A45490A1}" sibTransId="{7784B4D5-60A4-4778-8CE7-5BC8E0D94ACB}"/>
    <dgm:cxn modelId="{45AAC671-98D4-4A0B-AE22-E95649BBB1C7}" type="presOf" srcId="{2BCE5811-3240-4AC9-8229-1E3377CF49AB}" destId="{0B8F4444-39F9-4767-9779-7905DC01BE2F}" srcOrd="0" destOrd="0" presId="urn:microsoft.com/office/officeart/2008/layout/AccentedPicture"/>
    <dgm:cxn modelId="{FE972FFD-58ED-479B-8DD7-D624FA023945}" type="presOf" srcId="{E751AF11-C3CF-4425-A20E-B6A89A680193}" destId="{FA316EFC-085C-4677-9643-94E735113809}"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2AE9017E-1EB5-4D83-B0A6-813C1E5CBFE7}" type="presParOf" srcId="{E6FAE75C-6606-4173-A053-11BCB09E04BE}" destId="{DE7ACB89-DD69-4073-8DC8-96F9807DF23B}" srcOrd="0" destOrd="0" presId="urn:microsoft.com/office/officeart/2008/layout/AccentedPicture"/>
    <dgm:cxn modelId="{AC447009-2E39-4240-958C-CFF9BF55F2F9}" type="presParOf" srcId="{E6FAE75C-6606-4173-A053-11BCB09E04BE}" destId="{1811076E-314F-421E-960D-CE17D79CCDD7}" srcOrd="1" destOrd="0" presId="urn:microsoft.com/office/officeart/2008/layout/AccentedPicture"/>
    <dgm:cxn modelId="{DEAD36E7-5D06-4A45-995A-A0129F9C22F3}" type="presParOf" srcId="{E6FAE75C-6606-4173-A053-11BCB09E04BE}" destId="{2DB22D93-5CB2-4108-87F4-3BB87FDAF79B}" srcOrd="2" destOrd="0" presId="urn:microsoft.com/office/officeart/2008/layout/AccentedPicture"/>
    <dgm:cxn modelId="{9571DEEE-9513-4B81-AABB-021168F21DD8}" type="presParOf" srcId="{2DB22D93-5CB2-4108-87F4-3BB87FDAF79B}" destId="{3E844394-57B8-4D58-AFC3-7686BC0B4AEA}" srcOrd="0" destOrd="0" presId="urn:microsoft.com/office/officeart/2008/layout/AccentedPicture"/>
    <dgm:cxn modelId="{10A86193-7123-4C7D-B722-ED52C2282859}" type="presParOf" srcId="{3E844394-57B8-4D58-AFC3-7686BC0B4AEA}" destId="{ED45C96E-3EB6-4701-A515-E70B3AD06308}" srcOrd="0" destOrd="0" presId="urn:microsoft.com/office/officeart/2008/layout/AccentedPicture"/>
    <dgm:cxn modelId="{246FFAFF-3013-4FB2-9BD4-3BBBBB8377E3}" type="presParOf" srcId="{3E844394-57B8-4D58-AFC3-7686BC0B4AEA}" destId="{2A0A874B-98BE-4ACC-B756-77E9C292E36C}" srcOrd="1" destOrd="0" presId="urn:microsoft.com/office/officeart/2008/layout/AccentedPicture"/>
    <dgm:cxn modelId="{891B5A3A-417E-4206-9D9E-93962CDE2B90}" type="presParOf" srcId="{3E844394-57B8-4D58-AFC3-7686BC0B4AEA}" destId="{57B668D7-03D2-4D93-9175-AF97BCED0E44}" srcOrd="2" destOrd="0" presId="urn:microsoft.com/office/officeart/2008/layout/AccentedPicture"/>
    <dgm:cxn modelId="{9C0CF32B-4461-48D4-8AB1-CA0D8442C998}" type="presParOf" srcId="{57B668D7-03D2-4D93-9175-AF97BCED0E44}" destId="{0B8F4444-39F9-4767-9779-7905DC01BE2F}" srcOrd="0" destOrd="0" presId="urn:microsoft.com/office/officeart/2008/layout/AccentedPicture"/>
    <dgm:cxn modelId="{A35853F6-F957-415E-B152-2DAF1637D1F9}" type="presParOf" srcId="{2DB22D93-5CB2-4108-87F4-3BB87FDAF79B}" destId="{AFC80572-8C6B-4468-A787-AF400498C268}" srcOrd="1" destOrd="0" presId="urn:microsoft.com/office/officeart/2008/layout/AccentedPicture"/>
    <dgm:cxn modelId="{9B5852C2-7D74-4A14-9660-E67886892F29}" type="presParOf" srcId="{2DB22D93-5CB2-4108-87F4-3BB87FDAF79B}" destId="{E64ADB1A-B9B7-41D4-B703-2F7BA35B5908}" srcOrd="2" destOrd="0" presId="urn:microsoft.com/office/officeart/2008/layout/AccentedPicture"/>
    <dgm:cxn modelId="{A96F6147-CBBE-4676-9A89-A61388A173ED}" type="presParOf" srcId="{E64ADB1A-B9B7-41D4-B703-2F7BA35B5908}" destId="{96FE8334-B5ED-49D8-B53C-6E8E53F560C1}" srcOrd="0" destOrd="0" presId="urn:microsoft.com/office/officeart/2008/layout/AccentedPicture"/>
    <dgm:cxn modelId="{83A39BB3-BDD6-4C2A-B7D2-9A005B8B52AD}" type="presParOf" srcId="{E64ADB1A-B9B7-41D4-B703-2F7BA35B5908}" destId="{F245EB40-37DB-4327-8926-48A67440B26C}" srcOrd="1" destOrd="0" presId="urn:microsoft.com/office/officeart/2008/layout/AccentedPicture"/>
    <dgm:cxn modelId="{93C6D6A7-0F86-437A-8E91-E0A37359A1ED}" type="presParOf" srcId="{E64ADB1A-B9B7-41D4-B703-2F7BA35B5908}" destId="{46091C79-40AF-4DF9-8CEE-734D5DC61987}" srcOrd="2" destOrd="0" presId="urn:microsoft.com/office/officeart/2008/layout/AccentedPicture"/>
    <dgm:cxn modelId="{81916EE8-67EC-4485-8075-775D96CABFC0}" type="presParOf" srcId="{46091C79-40AF-4DF9-8CEE-734D5DC61987}" destId="{FA316EFC-085C-4677-9643-94E735113809}" srcOrd="0" destOrd="0" presId="urn:microsoft.com/office/officeart/2008/layout/AccentedPicture"/>
    <dgm:cxn modelId="{00DE5966-7F86-4ACD-B307-5459F44AC299}" type="presParOf" srcId="{2DB22D93-5CB2-4108-87F4-3BB87FDAF79B}" destId="{B5B88213-5E15-4136-945A-BBC70D7EC34F}" srcOrd="3" destOrd="0" presId="urn:microsoft.com/office/officeart/2008/layout/AccentedPicture"/>
    <dgm:cxn modelId="{67C86893-808E-484B-8E74-A04F2A25164E}" type="presParOf" srcId="{2DB22D93-5CB2-4108-87F4-3BB87FDAF79B}" destId="{7E7A38B3-6196-4323-8CF1-C4EC436F6931}" srcOrd="4" destOrd="0" presId="urn:microsoft.com/office/officeart/2008/layout/AccentedPicture"/>
    <dgm:cxn modelId="{99BC5C20-73F8-42EA-9140-BB604CEFF906}" type="presParOf" srcId="{7E7A38B3-6196-4323-8CF1-C4EC436F6931}" destId="{B6E3E5C0-3F4B-4E38-BC73-F370A0D41891}" srcOrd="0" destOrd="0" presId="urn:microsoft.com/office/officeart/2008/layout/AccentedPicture"/>
    <dgm:cxn modelId="{9CA43C79-83B6-4F7F-A959-26431CB07490}" type="presParOf" srcId="{7E7A38B3-6196-4323-8CF1-C4EC436F6931}" destId="{17F87D8F-1AC0-4D1E-882C-3C24AC66F2C3}" srcOrd="1" destOrd="0" presId="urn:microsoft.com/office/officeart/2008/layout/AccentedPicture"/>
    <dgm:cxn modelId="{56588735-30EF-4F65-B28C-E7878DEEBC37}" type="presParOf" srcId="{7E7A38B3-6196-4323-8CF1-C4EC436F6931}" destId="{A38EE0F1-64ED-451B-BC9C-6EDC280B52F1}" srcOrd="2" destOrd="0" presId="urn:microsoft.com/office/officeart/2008/layout/AccentedPicture"/>
    <dgm:cxn modelId="{D009D628-D06E-4E4E-A378-DA16C25927BA}" type="presParOf" srcId="{A38EE0F1-64ED-451B-BC9C-6EDC280B52F1}" destId="{AA88DD7D-4FA5-443B-9CB8-FB38629C6DB5}" srcOrd="0" destOrd="0" presId="urn:microsoft.com/office/officeart/2008/layout/AccentedPicture"/>
    <dgm:cxn modelId="{E9B26F59-2C14-4E12-9217-3C01B4184EC3}" type="presParOf" srcId="{E6FAE75C-6606-4173-A053-11BCB09E04BE}" destId="{3FA9957F-B483-4448-8C0B-EC33F234AD2B}" srcOrd="3" destOrd="0" presId="urn:microsoft.com/office/officeart/2008/layout/AccentedPicture"/>
    <dgm:cxn modelId="{09A5C0DF-7401-46FD-9263-F21243130621}"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4B9D3-A330-4141-A0B6-70203976933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063A502A-83B0-40B2-84CA-1E04A3F97ADA}">
      <dgm:prSet custT="1"/>
      <dgm:spPr/>
      <dgm:t>
        <a:bodyPr lIns="274320" tIns="365760" rIns="274320" bIns="182880" anchor="t"/>
        <a:lstStyle/>
        <a:p>
          <a:pPr rtl="0"/>
          <a:r>
            <a:rPr lang="en-US" sz="1800" b="0" dirty="0" smtClean="0">
              <a:latin typeface="Franklin Gothic Book" panose="020B0503020102020204" pitchFamily="34" charset="0"/>
            </a:rPr>
            <a:t>Antivirus</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Specifically protects against viruses</a:t>
          </a:r>
          <a:endParaRPr lang="en-US" sz="1600" b="0" dirty="0">
            <a:latin typeface="Franklin Gothic Book" panose="020B0503020102020204" pitchFamily="34" charset="0"/>
          </a:endParaRPr>
        </a:p>
      </dgm:t>
    </dgm:pt>
    <dgm:pt modelId="{A3CCD4BD-C7A6-4182-B41A-B0FBB2F9ABC6}" type="parTrans" cxnId="{1869895C-BEEB-486F-B729-7D6872153E35}">
      <dgm:prSet/>
      <dgm:spPr/>
      <dgm:t>
        <a:bodyPr/>
        <a:lstStyle/>
        <a:p>
          <a:endParaRPr lang="en-US" sz="1400">
            <a:latin typeface="Franklin Gothic Book" panose="020B0503020102020204" pitchFamily="34" charset="0"/>
          </a:endParaRPr>
        </a:p>
      </dgm:t>
    </dgm:pt>
    <dgm:pt modelId="{4433ECC2-65C0-4112-ADAC-F7010BD223A4}" type="sibTrans" cxnId="{1869895C-BEEB-486F-B729-7D6872153E35}">
      <dgm:prSet/>
      <dgm:spPr/>
      <dgm:t>
        <a:bodyPr/>
        <a:lstStyle/>
        <a:p>
          <a:endParaRPr lang="en-US" sz="1400">
            <a:latin typeface="Franklin Gothic Book" panose="020B0503020102020204" pitchFamily="34" charset="0"/>
          </a:endParaRPr>
        </a:p>
      </dgm:t>
    </dgm:pt>
    <dgm:pt modelId="{94ABE29F-5C7B-477A-A22E-F211AB8AA6A1}">
      <dgm:prSet custT="1"/>
      <dgm:spPr/>
      <dgm:t>
        <a:bodyPr lIns="274320" tIns="365760" rIns="274320" bIns="182880" anchor="t"/>
        <a:lstStyle/>
        <a:p>
          <a:pPr rtl="0"/>
          <a:r>
            <a:rPr lang="en-US" sz="1800" b="0" dirty="0" smtClean="0">
              <a:latin typeface="Franklin Gothic Book" panose="020B0503020102020204" pitchFamily="34" charset="0"/>
            </a:rPr>
            <a:t>Anti-spyware</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Protects against malicious software that may be gathering your information without your knowledge</a:t>
          </a:r>
          <a:endParaRPr lang="en-US" sz="1400" b="0" dirty="0">
            <a:latin typeface="Franklin Gothic Book" panose="020B0503020102020204" pitchFamily="34" charset="0"/>
          </a:endParaRPr>
        </a:p>
      </dgm:t>
    </dgm:pt>
    <dgm:pt modelId="{5587323B-689B-4BAA-8C99-ADE762BA6E25}" type="parTrans" cxnId="{72BCDC19-E8FA-4269-A5F2-4CAB3970EC3E}">
      <dgm:prSet/>
      <dgm:spPr/>
      <dgm:t>
        <a:bodyPr/>
        <a:lstStyle/>
        <a:p>
          <a:endParaRPr lang="en-US" sz="1400">
            <a:latin typeface="Franklin Gothic Book" panose="020B0503020102020204" pitchFamily="34" charset="0"/>
          </a:endParaRPr>
        </a:p>
      </dgm:t>
    </dgm:pt>
    <dgm:pt modelId="{18194B5C-6100-4223-8B46-3014767688FD}" type="sibTrans" cxnId="{72BCDC19-E8FA-4269-A5F2-4CAB3970EC3E}">
      <dgm:prSet/>
      <dgm:spPr/>
      <dgm:t>
        <a:bodyPr/>
        <a:lstStyle/>
        <a:p>
          <a:endParaRPr lang="en-US" sz="1400">
            <a:latin typeface="Franklin Gothic Book" panose="020B0503020102020204" pitchFamily="34" charset="0"/>
          </a:endParaRPr>
        </a:p>
      </dgm:t>
    </dgm:pt>
    <dgm:pt modelId="{6FA8E398-2425-4812-90EB-67C7488CEC85}">
      <dgm:prSet custT="1"/>
      <dgm:spPr/>
      <dgm:t>
        <a:bodyPr lIns="274320" tIns="365760" rIns="274320" bIns="182880" anchor="t"/>
        <a:lstStyle/>
        <a:p>
          <a:pPr rtl="0"/>
          <a:r>
            <a:rPr lang="en-US" sz="1800" b="0" dirty="0" smtClean="0">
              <a:latin typeface="Franklin Gothic Book" panose="020B0503020102020204" pitchFamily="34" charset="0"/>
            </a:rPr>
            <a:t>Firewall</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Screens out threats that try to reach your computer over the Internet</a:t>
          </a:r>
          <a:endParaRPr lang="en-US" sz="1400" b="0" dirty="0">
            <a:latin typeface="Franklin Gothic Book" panose="020B0503020102020204" pitchFamily="34" charset="0"/>
          </a:endParaRPr>
        </a:p>
      </dgm:t>
    </dgm:pt>
    <dgm:pt modelId="{E4A2ACC8-4099-41C3-8116-8A753D712F0D}" type="parTrans" cxnId="{CAA158E2-DD97-44FB-AB81-B61CCDDF11B2}">
      <dgm:prSet/>
      <dgm:spPr/>
      <dgm:t>
        <a:bodyPr/>
        <a:lstStyle/>
        <a:p>
          <a:endParaRPr lang="en-US" sz="1400">
            <a:latin typeface="Franklin Gothic Book" panose="020B0503020102020204" pitchFamily="34" charset="0"/>
          </a:endParaRPr>
        </a:p>
      </dgm:t>
    </dgm:pt>
    <dgm:pt modelId="{D6BF5A9E-5B20-4FD0-9157-AAB2BA4507C0}" type="sibTrans" cxnId="{CAA158E2-DD97-44FB-AB81-B61CCDDF11B2}">
      <dgm:prSet/>
      <dgm:spPr/>
      <dgm:t>
        <a:bodyPr/>
        <a:lstStyle/>
        <a:p>
          <a:endParaRPr lang="en-US" sz="1400">
            <a:latin typeface="Franklin Gothic Book" panose="020B0503020102020204" pitchFamily="34" charset="0"/>
          </a:endParaRPr>
        </a:p>
      </dgm:t>
    </dgm:pt>
    <dgm:pt modelId="{A1E08411-55C2-4C17-9BF5-E1CF29BAF518}">
      <dgm:prSet custT="1"/>
      <dgm:spPr/>
      <dgm:t>
        <a:bodyPr/>
        <a:lstStyle/>
        <a:p>
          <a:pPr rtl="0"/>
          <a:r>
            <a:rPr lang="en-US" sz="3200" dirty="0" smtClean="0">
              <a:latin typeface="Franklin Gothic Book" panose="020B0503020102020204" pitchFamily="34" charset="0"/>
            </a:rPr>
            <a:t>What to look for in</a:t>
          </a:r>
          <a:br>
            <a:rPr lang="en-US" sz="3200" dirty="0" smtClean="0">
              <a:latin typeface="Franklin Gothic Book" panose="020B0503020102020204" pitchFamily="34" charset="0"/>
            </a:rPr>
          </a:br>
          <a:r>
            <a:rPr lang="en-US" sz="3200" dirty="0" smtClean="0">
              <a:latin typeface="Franklin Gothic Book" panose="020B0503020102020204" pitchFamily="34" charset="0"/>
            </a:rPr>
            <a:t>an antivirus program:</a:t>
          </a:r>
          <a:endParaRPr lang="en-US" sz="3200" dirty="0">
            <a:latin typeface="Franklin Gothic Book" panose="020B0503020102020204" pitchFamily="34" charset="0"/>
          </a:endParaRPr>
        </a:p>
      </dgm:t>
    </dgm:pt>
    <dgm:pt modelId="{970C920F-7DC6-4AC0-80F1-F5D7908678A1}" type="parTrans" cxnId="{AFB8F9D1-D834-45BE-9318-03C80E5C8CEA}">
      <dgm:prSet/>
      <dgm:spPr/>
      <dgm:t>
        <a:bodyPr/>
        <a:lstStyle/>
        <a:p>
          <a:endParaRPr lang="en-US"/>
        </a:p>
      </dgm:t>
    </dgm:pt>
    <dgm:pt modelId="{DF70B9C0-FC9E-405E-B94E-D412A87C8996}" type="sibTrans" cxnId="{AFB8F9D1-D834-45BE-9318-03C80E5C8CEA}">
      <dgm:prSet/>
      <dgm:spPr/>
      <dgm:t>
        <a:bodyPr/>
        <a:lstStyle/>
        <a:p>
          <a:endParaRPr lang="en-US"/>
        </a:p>
      </dgm:t>
    </dgm:pt>
    <dgm:pt modelId="{87517052-EEE7-4CBB-92D0-AC98DEA0E5EF}" type="pres">
      <dgm:prSet presAssocID="{8EE4B9D3-A330-4141-A0B6-70203976933E}" presName="composite" presStyleCnt="0">
        <dgm:presLayoutVars>
          <dgm:chMax val="1"/>
          <dgm:dir/>
          <dgm:resizeHandles val="exact"/>
        </dgm:presLayoutVars>
      </dgm:prSet>
      <dgm:spPr/>
      <dgm:t>
        <a:bodyPr/>
        <a:lstStyle/>
        <a:p>
          <a:endParaRPr lang="en-US"/>
        </a:p>
      </dgm:t>
    </dgm:pt>
    <dgm:pt modelId="{86AE559A-9D79-4839-AE2C-4EBA6E7C86E3}" type="pres">
      <dgm:prSet presAssocID="{A1E08411-55C2-4C17-9BF5-E1CF29BAF518}" presName="roof" presStyleLbl="dkBgShp" presStyleIdx="0" presStyleCnt="2"/>
      <dgm:spPr/>
      <dgm:t>
        <a:bodyPr/>
        <a:lstStyle/>
        <a:p>
          <a:endParaRPr lang="en-US"/>
        </a:p>
      </dgm:t>
    </dgm:pt>
    <dgm:pt modelId="{168766C1-866B-4527-BFFD-3B64EA744AF8}" type="pres">
      <dgm:prSet presAssocID="{A1E08411-55C2-4C17-9BF5-E1CF29BAF518}" presName="pillars" presStyleCnt="0"/>
      <dgm:spPr/>
      <dgm:t>
        <a:bodyPr/>
        <a:lstStyle/>
        <a:p>
          <a:endParaRPr lang="en-US"/>
        </a:p>
      </dgm:t>
    </dgm:pt>
    <dgm:pt modelId="{F0405D0E-E747-4A36-9B57-06B1815BD148}" type="pres">
      <dgm:prSet presAssocID="{A1E08411-55C2-4C17-9BF5-E1CF29BAF518}" presName="pillar1" presStyleLbl="node1" presStyleIdx="0" presStyleCnt="3" custScaleY="93361">
        <dgm:presLayoutVars>
          <dgm:bulletEnabled val="1"/>
        </dgm:presLayoutVars>
      </dgm:prSet>
      <dgm:spPr/>
      <dgm:t>
        <a:bodyPr/>
        <a:lstStyle/>
        <a:p>
          <a:endParaRPr lang="en-US"/>
        </a:p>
      </dgm:t>
    </dgm:pt>
    <dgm:pt modelId="{E9E1CE3A-FB6F-4DBE-AA86-2CECF14CE37F}" type="pres">
      <dgm:prSet presAssocID="{94ABE29F-5C7B-477A-A22E-F211AB8AA6A1}" presName="pillarX" presStyleLbl="node1" presStyleIdx="1" presStyleCnt="3" custScaleX="128429" custScaleY="93361">
        <dgm:presLayoutVars>
          <dgm:bulletEnabled val="1"/>
        </dgm:presLayoutVars>
      </dgm:prSet>
      <dgm:spPr/>
      <dgm:t>
        <a:bodyPr/>
        <a:lstStyle/>
        <a:p>
          <a:endParaRPr lang="en-US"/>
        </a:p>
      </dgm:t>
    </dgm:pt>
    <dgm:pt modelId="{8711B3C6-3AF0-49A1-9E6E-D4830AF3B410}" type="pres">
      <dgm:prSet presAssocID="{6FA8E398-2425-4812-90EB-67C7488CEC85}" presName="pillarX" presStyleLbl="node1" presStyleIdx="2" presStyleCnt="3" custScaleY="93361">
        <dgm:presLayoutVars>
          <dgm:bulletEnabled val="1"/>
        </dgm:presLayoutVars>
      </dgm:prSet>
      <dgm:spPr/>
      <dgm:t>
        <a:bodyPr/>
        <a:lstStyle/>
        <a:p>
          <a:endParaRPr lang="en-US"/>
        </a:p>
      </dgm:t>
    </dgm:pt>
    <dgm:pt modelId="{4C06EF10-A5A3-4B74-B77E-B620D341C28B}" type="pres">
      <dgm:prSet presAssocID="{A1E08411-55C2-4C17-9BF5-E1CF29BAF518}" presName="base" presStyleLbl="dkBgShp" presStyleIdx="1" presStyleCnt="2"/>
      <dgm:spPr/>
      <dgm:t>
        <a:bodyPr/>
        <a:lstStyle/>
        <a:p>
          <a:endParaRPr lang="en-US"/>
        </a:p>
      </dgm:t>
    </dgm:pt>
  </dgm:ptLst>
  <dgm:cxnLst>
    <dgm:cxn modelId="{9A95E1BA-6D93-4D5D-9898-44D25D6F5CCF}" type="presOf" srcId="{94ABE29F-5C7B-477A-A22E-F211AB8AA6A1}" destId="{E9E1CE3A-FB6F-4DBE-AA86-2CECF14CE37F}" srcOrd="0" destOrd="0" presId="urn:microsoft.com/office/officeart/2005/8/layout/hList3"/>
    <dgm:cxn modelId="{14957F95-7565-4686-8E65-D71F2F1DE8F9}" type="presOf" srcId="{8EE4B9D3-A330-4141-A0B6-70203976933E}" destId="{87517052-EEE7-4CBB-92D0-AC98DEA0E5EF}" srcOrd="0" destOrd="0" presId="urn:microsoft.com/office/officeart/2005/8/layout/hList3"/>
    <dgm:cxn modelId="{BA8F0B71-CCE1-49B2-8C1C-607C1C4934A9}" type="presOf" srcId="{063A502A-83B0-40B2-84CA-1E04A3F97ADA}" destId="{F0405D0E-E747-4A36-9B57-06B1815BD148}" srcOrd="0" destOrd="0" presId="urn:microsoft.com/office/officeart/2005/8/layout/hList3"/>
    <dgm:cxn modelId="{AFB8F9D1-D834-45BE-9318-03C80E5C8CEA}" srcId="{8EE4B9D3-A330-4141-A0B6-70203976933E}" destId="{A1E08411-55C2-4C17-9BF5-E1CF29BAF518}" srcOrd="0" destOrd="0" parTransId="{970C920F-7DC6-4AC0-80F1-F5D7908678A1}" sibTransId="{DF70B9C0-FC9E-405E-B94E-D412A87C8996}"/>
    <dgm:cxn modelId="{72BCDC19-E8FA-4269-A5F2-4CAB3970EC3E}" srcId="{A1E08411-55C2-4C17-9BF5-E1CF29BAF518}" destId="{94ABE29F-5C7B-477A-A22E-F211AB8AA6A1}" srcOrd="1" destOrd="0" parTransId="{5587323B-689B-4BAA-8C99-ADE762BA6E25}" sibTransId="{18194B5C-6100-4223-8B46-3014767688FD}"/>
    <dgm:cxn modelId="{1869895C-BEEB-486F-B729-7D6872153E35}" srcId="{A1E08411-55C2-4C17-9BF5-E1CF29BAF518}" destId="{063A502A-83B0-40B2-84CA-1E04A3F97ADA}" srcOrd="0" destOrd="0" parTransId="{A3CCD4BD-C7A6-4182-B41A-B0FBB2F9ABC6}" sibTransId="{4433ECC2-65C0-4112-ADAC-F7010BD223A4}"/>
    <dgm:cxn modelId="{FC9888B6-65AA-42EE-8494-55F50FEC519F}" type="presOf" srcId="{6FA8E398-2425-4812-90EB-67C7488CEC85}" destId="{8711B3C6-3AF0-49A1-9E6E-D4830AF3B410}" srcOrd="0" destOrd="0" presId="urn:microsoft.com/office/officeart/2005/8/layout/hList3"/>
    <dgm:cxn modelId="{A93AAEB1-BB43-4878-A7A9-7877FE60FE60}" type="presOf" srcId="{A1E08411-55C2-4C17-9BF5-E1CF29BAF518}" destId="{86AE559A-9D79-4839-AE2C-4EBA6E7C86E3}" srcOrd="0" destOrd="0" presId="urn:microsoft.com/office/officeart/2005/8/layout/hList3"/>
    <dgm:cxn modelId="{CAA158E2-DD97-44FB-AB81-B61CCDDF11B2}" srcId="{A1E08411-55C2-4C17-9BF5-E1CF29BAF518}" destId="{6FA8E398-2425-4812-90EB-67C7488CEC85}" srcOrd="2" destOrd="0" parTransId="{E4A2ACC8-4099-41C3-8116-8A753D712F0D}" sibTransId="{D6BF5A9E-5B20-4FD0-9157-AAB2BA4507C0}"/>
    <dgm:cxn modelId="{4FB6AEFB-F497-47EC-A1DE-2B9BFA02FCB9}" type="presParOf" srcId="{87517052-EEE7-4CBB-92D0-AC98DEA0E5EF}" destId="{86AE559A-9D79-4839-AE2C-4EBA6E7C86E3}" srcOrd="0" destOrd="0" presId="urn:microsoft.com/office/officeart/2005/8/layout/hList3"/>
    <dgm:cxn modelId="{2BA1DB9A-4866-4103-A042-3650C0FA3F2F}" type="presParOf" srcId="{87517052-EEE7-4CBB-92D0-AC98DEA0E5EF}" destId="{168766C1-866B-4527-BFFD-3B64EA744AF8}" srcOrd="1" destOrd="0" presId="urn:microsoft.com/office/officeart/2005/8/layout/hList3"/>
    <dgm:cxn modelId="{7F482EFD-ED22-45E8-97B1-6CA3AB345E91}" type="presParOf" srcId="{168766C1-866B-4527-BFFD-3B64EA744AF8}" destId="{F0405D0E-E747-4A36-9B57-06B1815BD148}" srcOrd="0" destOrd="0" presId="urn:microsoft.com/office/officeart/2005/8/layout/hList3"/>
    <dgm:cxn modelId="{FD6732E8-A0A0-4FEB-BDA4-07AEC7A5E1B1}" type="presParOf" srcId="{168766C1-866B-4527-BFFD-3B64EA744AF8}" destId="{E9E1CE3A-FB6F-4DBE-AA86-2CECF14CE37F}" srcOrd="1" destOrd="0" presId="urn:microsoft.com/office/officeart/2005/8/layout/hList3"/>
    <dgm:cxn modelId="{08ADE67D-D046-46CF-8959-561B9BF519F9}" type="presParOf" srcId="{168766C1-866B-4527-BFFD-3B64EA744AF8}" destId="{8711B3C6-3AF0-49A1-9E6E-D4830AF3B410}" srcOrd="2" destOrd="0" presId="urn:microsoft.com/office/officeart/2005/8/layout/hList3"/>
    <dgm:cxn modelId="{92CA46F9-DB28-4CD6-A43A-52F39E7CC995}" type="presParOf" srcId="{87517052-EEE7-4CBB-92D0-AC98DEA0E5EF}" destId="{4C06EF10-A5A3-4B74-B77E-B620D341C28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6351"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Infecting your computer with a virus.</a:t>
          </a:r>
          <a:endParaRPr lang="en-US" sz="1500" b="0" kern="1200" dirty="0">
            <a:latin typeface="+mj-lt"/>
          </a:endParaRPr>
        </a:p>
      </dsp:txBody>
      <dsp:txXfrm>
        <a:off x="6351" y="2391"/>
        <a:ext cx="2536823" cy="1738596"/>
      </dsp:txXfrm>
    </dsp:sp>
    <dsp:sp modelId="{F5B34DF3-49D2-4D0C-BF1F-020809BC48CB}">
      <dsp:nvSpPr>
        <dsp:cNvPr id="0" name=""/>
        <dsp:cNvSpPr/>
      </dsp:nvSpPr>
      <dsp:spPr>
        <a:xfrm>
          <a:off x="2796858"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Allowing unknown persons to access your personal data and passwords, which may enable them to commit identity theft.</a:t>
          </a:r>
          <a:endParaRPr lang="en-US" sz="1500" b="0" kern="1200" dirty="0">
            <a:latin typeface="+mj-lt"/>
          </a:endParaRPr>
        </a:p>
      </dsp:txBody>
      <dsp:txXfrm>
        <a:off x="2796858" y="2391"/>
        <a:ext cx="2536823" cy="1738596"/>
      </dsp:txXfrm>
    </dsp:sp>
    <dsp:sp modelId="{9508E58A-BBC8-4F10-9C3C-49706D92B3B0}">
      <dsp:nvSpPr>
        <dsp:cNvPr id="0" name=""/>
        <dsp:cNvSpPr/>
      </dsp:nvSpPr>
      <dsp:spPr>
        <a:xfrm>
          <a:off x="5587364"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harassed or bullied online.</a:t>
          </a:r>
          <a:endParaRPr lang="en-US" sz="1500" b="0" kern="1200" dirty="0">
            <a:latin typeface="+mj-lt"/>
          </a:endParaRPr>
        </a:p>
      </dsp:txBody>
      <dsp:txXfrm>
        <a:off x="5587364" y="2391"/>
        <a:ext cx="2536823" cy="1738596"/>
      </dsp:txXfrm>
    </dsp:sp>
    <dsp:sp modelId="{DD4AC813-8D75-4728-9C66-9A5493D0C570}">
      <dsp:nvSpPr>
        <dsp:cNvPr id="0" name=""/>
        <dsp:cNvSpPr/>
      </dsp:nvSpPr>
      <dsp:spPr>
        <a:xfrm>
          <a:off x="1401605"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Revealing personal details about your location, financial situation, and identity that might allow someone to target you for a real-world crime.</a:t>
          </a:r>
          <a:endParaRPr lang="en-US" sz="1500" b="0" kern="1200" dirty="0">
            <a:latin typeface="+mj-lt"/>
          </a:endParaRPr>
        </a:p>
      </dsp:txBody>
      <dsp:txXfrm>
        <a:off x="1401605" y="1994670"/>
        <a:ext cx="2536823" cy="1738596"/>
      </dsp:txXfrm>
    </dsp:sp>
    <dsp:sp modelId="{65F86CB5-4FD7-4A40-B059-B706F5DADED8}">
      <dsp:nvSpPr>
        <dsp:cNvPr id="0" name=""/>
        <dsp:cNvSpPr/>
      </dsp:nvSpPr>
      <dsp:spPr>
        <a:xfrm>
          <a:off x="4192111"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tricked into giving away money or personal information.</a:t>
          </a:r>
          <a:endParaRPr lang="en-US" sz="1500" b="0" kern="1200" dirty="0">
            <a:latin typeface="+mj-lt"/>
          </a:endParaRPr>
        </a:p>
      </dsp:txBody>
      <dsp:txXfrm>
        <a:off x="4192111" y="1994670"/>
        <a:ext cx="2536823" cy="173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Franklin Gothic Book"/>
              <a:ea typeface="+mn-ea"/>
              <a:cs typeface="+mn-cs"/>
            </a:rPr>
            <a:t>!</a:t>
          </a:r>
          <a:endParaRPr lang="en-US" sz="6100" kern="1200" dirty="0">
            <a:latin typeface="Franklin Gothic Book"/>
            <a:ea typeface="+mn-ea"/>
            <a:cs typeface="+mn-cs"/>
          </a:endParaRPr>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f</a:t>
          </a:r>
          <a:endParaRPr lang="en-US" sz="6100" kern="1200" dirty="0">
            <a:latin typeface="Webdings" pitchFamily="18" charset="2"/>
            <a:ea typeface="+mn-ea"/>
            <a:cs typeface="+mn-cs"/>
          </a:endParaRPr>
        </a:p>
      </dsp:txBody>
      <dsp:txXfrm rot="-5400000">
        <a:off x="1733349" y="407141"/>
        <a:ext cx="1247528" cy="1433939"/>
      </dsp:txXfrm>
    </dsp:sp>
    <dsp:sp modelId="{0A84B559-AA9F-4EEA-8711-4A519632957E}">
      <dsp:nvSpPr>
        <dsp:cNvPr id="0" name=""/>
        <dsp:cNvSpPr/>
      </dsp:nvSpPr>
      <dsp:spPr>
        <a:xfrm rot="5400000">
          <a:off x="2261018"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d</a:t>
          </a:r>
          <a:endParaRPr lang="en-US" sz="6100" kern="1200" dirty="0">
            <a:latin typeface="Webdings" pitchFamily="18" charset="2"/>
            <a:ea typeface="+mn-ea"/>
            <a:cs typeface="+mn-cs"/>
          </a:endParaRPr>
        </a:p>
      </dsp:txBody>
      <dsp:txXfrm rot="-5400000">
        <a:off x="2678856" y="2106122"/>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sp>
    <dsp:sp modelId="{2BBC2C9B-499B-43F4-BA4A-6E5BEAAD5669}">
      <dsp:nvSpPr>
        <dsp:cNvPr id="0" name=""/>
        <dsp:cNvSpPr/>
      </dsp:nvSpPr>
      <dsp:spPr>
        <a:xfrm rot="5400000">
          <a:off x="4176804"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p</a:t>
          </a:r>
          <a:endParaRPr lang="en-US" sz="6100" kern="1200" dirty="0">
            <a:latin typeface="Webdings" pitchFamily="18" charset="2"/>
            <a:ea typeface="+mn-ea"/>
            <a:cs typeface="+mn-cs"/>
          </a:endParaRPr>
        </a:p>
      </dsp:txBody>
      <dsp:txXfrm rot="-5400000">
        <a:off x="4594642" y="2106122"/>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006D-71D4-446D-9E86-34A530BABA35}">
      <dsp:nvSpPr>
        <dsp:cNvPr id="0" name=""/>
        <dsp:cNvSpPr/>
      </dsp:nvSpPr>
      <dsp:spPr>
        <a:xfrm>
          <a:off x="0" y="124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Never respond to an email asking for any passwords or account numbers, even if they seem to come from a trusted source. </a:t>
          </a:r>
          <a:endParaRPr lang="en-US" sz="1800" kern="1200" dirty="0">
            <a:latin typeface="Franklin Gothic Book" panose="020B0503020102020204" pitchFamily="34" charset="0"/>
          </a:endParaRPr>
        </a:p>
      </dsp:txBody>
      <dsp:txXfrm>
        <a:off x="0" y="12430"/>
        <a:ext cx="8534400" cy="1048320"/>
      </dsp:txXfrm>
    </dsp:sp>
    <dsp:sp modelId="{7EC75111-8075-40F9-BA25-0BA56253434D}">
      <dsp:nvSpPr>
        <dsp:cNvPr id="0" name=""/>
        <dsp:cNvSpPr/>
      </dsp:nvSpPr>
      <dsp:spPr>
        <a:xfrm>
          <a:off x="0" y="12220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Before revealing personal details like your full name or home address, ask yourself if it’s really necessary to share that information.</a:t>
          </a:r>
          <a:endParaRPr lang="en-US" sz="1800" kern="1200" dirty="0">
            <a:latin typeface="Franklin Gothic Book" panose="020B0503020102020204" pitchFamily="34" charset="0"/>
          </a:endParaRPr>
        </a:p>
      </dsp:txBody>
      <dsp:txXfrm>
        <a:off x="0" y="1222030"/>
        <a:ext cx="8534400" cy="1048320"/>
      </dsp:txXfrm>
    </dsp:sp>
    <dsp:sp modelId="{1DAC03A5-35E4-48E7-806E-132C3D94640A}">
      <dsp:nvSpPr>
        <dsp:cNvPr id="0" name=""/>
        <dsp:cNvSpPr/>
      </dsp:nvSpPr>
      <dsp:spPr>
        <a:xfrm>
          <a:off x="0" y="24316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Use privacy filters and settings on social networking sites to limit the amount of information you share with strangers.</a:t>
          </a:r>
          <a:endParaRPr lang="en-US" sz="1800" kern="1200" dirty="0">
            <a:latin typeface="Franklin Gothic Book" panose="020B0503020102020204" pitchFamily="34" charset="0"/>
          </a:endParaRPr>
        </a:p>
      </dsp:txBody>
      <dsp:txXfrm>
        <a:off x="0" y="2431630"/>
        <a:ext cx="8534400" cy="1048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639873" y="312079"/>
          <a:ext cx="2785042" cy="3659111"/>
        </a:xfrm>
        <a:prstGeom prst="round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483633" y="1954224"/>
          <a:ext cx="2592491" cy="25766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endParaRPr lang="en-US" sz="1400" kern="1200" dirty="0">
            <a:latin typeface="Franklin Gothic Book" panose="020B0503020102020204" pitchFamily="34" charset="0"/>
          </a:endParaRPr>
        </a:p>
      </dsp:txBody>
      <dsp:txXfrm>
        <a:off x="483633" y="1954224"/>
        <a:ext cx="2592491" cy="2576687"/>
      </dsp:txXfrm>
    </dsp:sp>
    <dsp:sp modelId="{2A0A874B-98BE-4ACC-B756-77E9C292E36C}">
      <dsp:nvSpPr>
        <dsp:cNvPr id="0" name=""/>
        <dsp:cNvSpPr/>
      </dsp:nvSpPr>
      <dsp:spPr>
        <a:xfrm>
          <a:off x="3264781" y="322193"/>
          <a:ext cx="902098" cy="902098"/>
        </a:xfrm>
        <a:prstGeom prst="ellipse">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4295585" y="193487"/>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kern="1200" dirty="0" smtClean="0">
              <a:latin typeface="Franklin Gothic Book" panose="020B0503020102020204" pitchFamily="34" charset="0"/>
              <a:hlinkClick xmlns:r="http://schemas.openxmlformats.org/officeDocument/2006/relationships" r:id="rId2"/>
            </a:rPr>
            <a:t>download.cnet.com</a:t>
          </a:r>
          <a:r>
            <a:rPr lang="en-US" sz="1400" b="0" kern="1200" dirty="0" smtClean="0">
              <a:latin typeface="Franklin Gothic Book" panose="020B0503020102020204" pitchFamily="34" charset="0"/>
            </a:rPr>
            <a:t> to search for downloads that have been verified as safe.</a:t>
          </a:r>
          <a:endParaRPr lang="en-US" sz="1400" kern="1200" dirty="0">
            <a:latin typeface="Franklin Gothic Book" panose="020B0503020102020204" pitchFamily="34" charset="0"/>
          </a:endParaRPr>
        </a:p>
      </dsp:txBody>
      <dsp:txXfrm>
        <a:off x="4295585" y="193487"/>
        <a:ext cx="4873021" cy="1159509"/>
      </dsp:txXfrm>
    </dsp:sp>
    <dsp:sp modelId="{F245EB40-37DB-4327-8926-48A67440B26C}">
      <dsp:nvSpPr>
        <dsp:cNvPr id="0" name=""/>
        <dsp:cNvSpPr/>
      </dsp:nvSpPr>
      <dsp:spPr>
        <a:xfrm>
          <a:off x="3264781" y="1690414"/>
          <a:ext cx="902098" cy="902098"/>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4295585" y="1561709"/>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Save the files you download instead of “running” them. This gives your computer more of a chance to verify that downloads are safe.</a:t>
          </a:r>
          <a:endParaRPr lang="en-US" sz="1400" kern="1200" dirty="0">
            <a:latin typeface="Franklin Gothic Book" panose="020B0503020102020204" pitchFamily="34" charset="0"/>
          </a:endParaRPr>
        </a:p>
      </dsp:txBody>
      <dsp:txXfrm>
        <a:off x="4295585" y="1561709"/>
        <a:ext cx="4873021" cy="1159509"/>
      </dsp:txXfrm>
    </dsp:sp>
    <dsp:sp modelId="{17F87D8F-1AC0-4D1E-882C-3C24AC66F2C3}">
      <dsp:nvSpPr>
        <dsp:cNvPr id="0" name=""/>
        <dsp:cNvSpPr/>
      </dsp:nvSpPr>
      <dsp:spPr>
        <a:xfrm>
          <a:off x="3264781" y="3058635"/>
          <a:ext cx="902098" cy="902098"/>
        </a:xfrm>
        <a:prstGeom prst="ellipse">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4295585" y="2929930"/>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kern="1200" dirty="0">
            <a:latin typeface="Franklin Gothic Book" panose="020B0503020102020204" pitchFamily="34" charset="0"/>
          </a:endParaRPr>
        </a:p>
      </dsp:txBody>
      <dsp:txXfrm>
        <a:off x="4295585" y="2929930"/>
        <a:ext cx="4873021" cy="1159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559A-9D79-4839-AE2C-4EBA6E7C86E3}">
      <dsp:nvSpPr>
        <dsp:cNvPr id="0" name=""/>
        <dsp:cNvSpPr/>
      </dsp:nvSpPr>
      <dsp:spPr>
        <a:xfrm>
          <a:off x="0" y="0"/>
          <a:ext cx="6222380" cy="11227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Book" panose="020B0503020102020204" pitchFamily="34" charset="0"/>
            </a:rPr>
            <a:t>What to look for in</a:t>
          </a:r>
          <a:br>
            <a:rPr lang="en-US" sz="3200" kern="1200" dirty="0" smtClean="0">
              <a:latin typeface="Franklin Gothic Book" panose="020B0503020102020204" pitchFamily="34" charset="0"/>
            </a:rPr>
          </a:br>
          <a:r>
            <a:rPr lang="en-US" sz="3200" kern="1200" dirty="0" smtClean="0">
              <a:latin typeface="Franklin Gothic Book" panose="020B0503020102020204" pitchFamily="34" charset="0"/>
            </a:rPr>
            <a:t>an antivirus program:</a:t>
          </a:r>
          <a:endParaRPr lang="en-US" sz="3200" kern="1200" dirty="0">
            <a:latin typeface="Franklin Gothic Book" panose="020B0503020102020204" pitchFamily="34" charset="0"/>
          </a:endParaRPr>
        </a:p>
      </dsp:txBody>
      <dsp:txXfrm>
        <a:off x="0" y="0"/>
        <a:ext cx="6222380" cy="1122767"/>
      </dsp:txXfrm>
    </dsp:sp>
    <dsp:sp modelId="{F0405D0E-E747-4A36-9B57-06B1815BD148}">
      <dsp:nvSpPr>
        <dsp:cNvPr id="0" name=""/>
        <dsp:cNvSpPr/>
      </dsp:nvSpPr>
      <dsp:spPr>
        <a:xfrm>
          <a:off x="2867"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Antivirus</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Specifically protects against viruses</a:t>
          </a:r>
          <a:endParaRPr lang="en-US" sz="1600" b="0" kern="1200" dirty="0">
            <a:latin typeface="Franklin Gothic Book" panose="020B0503020102020204" pitchFamily="34" charset="0"/>
          </a:endParaRPr>
        </a:p>
      </dsp:txBody>
      <dsp:txXfrm>
        <a:off x="2867" y="1201035"/>
        <a:ext cx="1892843" cy="2201277"/>
      </dsp:txXfrm>
    </dsp:sp>
    <dsp:sp modelId="{E9E1CE3A-FB6F-4DBE-AA86-2CECF14CE37F}">
      <dsp:nvSpPr>
        <dsp:cNvPr id="0" name=""/>
        <dsp:cNvSpPr/>
      </dsp:nvSpPr>
      <dsp:spPr>
        <a:xfrm>
          <a:off x="1895710" y="1201035"/>
          <a:ext cx="2430959"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Anti-spyware</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Protects against malicious software that may be gathering your information without your knowledge</a:t>
          </a:r>
          <a:endParaRPr lang="en-US" sz="1400" b="0" kern="1200" dirty="0">
            <a:latin typeface="Franklin Gothic Book" panose="020B0503020102020204" pitchFamily="34" charset="0"/>
          </a:endParaRPr>
        </a:p>
      </dsp:txBody>
      <dsp:txXfrm>
        <a:off x="1895710" y="1201035"/>
        <a:ext cx="2430959" cy="2201277"/>
      </dsp:txXfrm>
    </dsp:sp>
    <dsp:sp modelId="{8711B3C6-3AF0-49A1-9E6E-D4830AF3B410}">
      <dsp:nvSpPr>
        <dsp:cNvPr id="0" name=""/>
        <dsp:cNvSpPr/>
      </dsp:nvSpPr>
      <dsp:spPr>
        <a:xfrm>
          <a:off x="4326669"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Firewall</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Screens out threats that try to reach your computer over the Internet</a:t>
          </a:r>
          <a:endParaRPr lang="en-US" sz="1400" b="0" kern="1200" dirty="0">
            <a:latin typeface="Franklin Gothic Book" panose="020B0503020102020204" pitchFamily="34" charset="0"/>
          </a:endParaRPr>
        </a:p>
      </dsp:txBody>
      <dsp:txXfrm>
        <a:off x="4326669" y="1201035"/>
        <a:ext cx="1892843" cy="2201277"/>
      </dsp:txXfrm>
    </dsp:sp>
    <dsp:sp modelId="{4C06EF10-A5A3-4B74-B77E-B620D341C28B}">
      <dsp:nvSpPr>
        <dsp:cNvPr id="0" name=""/>
        <dsp:cNvSpPr/>
      </dsp:nvSpPr>
      <dsp:spPr>
        <a:xfrm>
          <a:off x="0" y="3480579"/>
          <a:ext cx="6222380" cy="2619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418C6-7FB9-4C8D-ADBC-1D0F474BCDAA}" type="datetimeFigureOut">
              <a:rPr lang="en-US" smtClean="0"/>
              <a:t>3/8/16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6BD67-BCC6-4006-A64B-D6C9A0577054}" type="slidenum">
              <a:rPr lang="en-US" smtClean="0"/>
              <a:t>‹#›</a:t>
            </a:fld>
            <a:endParaRPr lang="en-US" dirty="0"/>
          </a:p>
        </p:txBody>
      </p:sp>
    </p:spTree>
    <p:extLst>
      <p:ext uri="{BB962C8B-B14F-4D97-AF65-F5344CB8AC3E}">
        <p14:creationId xmlns:p14="http://schemas.microsoft.com/office/powerpoint/2010/main" val="253492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a:t>
            </a:fld>
            <a:endParaRPr lang="en-US" dirty="0"/>
          </a:p>
        </p:txBody>
      </p:sp>
    </p:spTree>
    <p:extLst>
      <p:ext uri="{BB962C8B-B14F-4D97-AF65-F5344CB8AC3E}">
        <p14:creationId xmlns:p14="http://schemas.microsoft.com/office/powerpoint/2010/main" val="280023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2</a:t>
            </a:fld>
            <a:endParaRPr lang="en-US" dirty="0"/>
          </a:p>
        </p:txBody>
      </p:sp>
    </p:spTree>
    <p:extLst>
      <p:ext uri="{BB962C8B-B14F-4D97-AF65-F5344CB8AC3E}">
        <p14:creationId xmlns:p14="http://schemas.microsoft.com/office/powerpoint/2010/main" val="191918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11</a:t>
            </a:fld>
            <a:endParaRPr lang="en-US" dirty="0"/>
          </a:p>
        </p:txBody>
      </p:sp>
    </p:spTree>
    <p:extLst>
      <p:ext uri="{BB962C8B-B14F-4D97-AF65-F5344CB8AC3E}">
        <p14:creationId xmlns:p14="http://schemas.microsoft.com/office/powerpoint/2010/main" val="281401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14</a:t>
            </a:fld>
            <a:endParaRPr lang="en-US" dirty="0"/>
          </a:p>
        </p:txBody>
      </p:sp>
    </p:spTree>
    <p:extLst>
      <p:ext uri="{BB962C8B-B14F-4D97-AF65-F5344CB8AC3E}">
        <p14:creationId xmlns:p14="http://schemas.microsoft.com/office/powerpoint/2010/main" val="27062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E63EC78-002E-48BE-9452-C67BC91D1834}" type="datetimeFigureOut">
              <a:rPr lang="en-US" smtClean="0"/>
              <a:t>3/8/16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
        <p:nvSpPr>
          <p:cNvPr id="10" name="Rectangle 9"/>
          <p:cNvSpPr/>
          <p:nvPr userDrawn="1"/>
        </p:nvSpPr>
        <p:spPr>
          <a:xfrm>
            <a:off x="2088108" y="-1"/>
            <a:ext cx="10103891" cy="470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
            <a:ext cx="1840681" cy="47010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userDrawn="1"/>
        </p:nvSpPr>
        <p:spPr>
          <a:xfrm>
            <a:off x="0" y="4948516"/>
            <a:ext cx="1840681" cy="1909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1" y="4701091"/>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088108" y="1944063"/>
            <a:ext cx="9085116" cy="892552"/>
          </a:xfrm>
        </p:spPr>
        <p:txBody>
          <a:bodyPr vert="horz" lIns="274320" tIns="137160" rIns="274320" bIns="137160" rtlCol="0" anchor="t">
            <a:spAutoFit/>
          </a:bodyPr>
          <a:lstStyle>
            <a:lvl1pPr>
              <a:defRPr kumimoji="0" lang="en-US" sz="4000" i="0" u="none" strike="noStrike" cap="none" spc="0" normalizeH="0" baseline="0" dirty="0">
                <a:ln>
                  <a:noFill/>
                </a:ln>
                <a:solidFill>
                  <a:schemeClr val="bg1"/>
                </a:solidFill>
                <a:effectLst/>
                <a:uLnTx/>
                <a:uFillTx/>
                <a:latin typeface="Franklin Gothic Medium" panose="020B0603020102020204" pitchFamily="34" charset="0"/>
              </a:defRPr>
            </a:lvl1pPr>
          </a:lstStyle>
          <a:p>
            <a:pPr marL="0" marR="0" lvl="0" indent="0" fontAlgn="auto">
              <a:lnSpc>
                <a:spcPct val="100000"/>
              </a:lnSpc>
              <a:spcAft>
                <a:spcPts val="0"/>
              </a:spcAft>
              <a:buClrTx/>
              <a:buSzTx/>
              <a:buFontTx/>
              <a:tabLst/>
            </a:pPr>
            <a:r>
              <a:rPr lang="en-US" dirty="0" smtClean="0"/>
              <a:t>Click to edit Master title style</a:t>
            </a:r>
            <a:endParaRPr lang="en-US" dirty="0"/>
          </a:p>
        </p:txBody>
      </p:sp>
    </p:spTree>
    <p:extLst>
      <p:ext uri="{BB962C8B-B14F-4D97-AF65-F5344CB8AC3E}">
        <p14:creationId xmlns:p14="http://schemas.microsoft.com/office/powerpoint/2010/main" val="18789537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577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2582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617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0644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3/8/16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0011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3/8/16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4478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1720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1790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63EC78-002E-48BE-9452-C67BC91D1834}" type="datetimeFigureOut">
              <a:rPr lang="en-US" smtClean="0"/>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
        <p:nvSpPr>
          <p:cNvPr id="7" name="Rectangle 6"/>
          <p:cNvSpPr/>
          <p:nvPr userDrawn="1"/>
        </p:nvSpPr>
        <p:spPr>
          <a:xfrm>
            <a:off x="2088108" y="0"/>
            <a:ext cx="10105428" cy="19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536" y="0"/>
            <a:ext cx="1840681" cy="19919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2239346"/>
            <a:ext cx="1840681" cy="46186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title"/>
          </p:nvPr>
        </p:nvSpPr>
        <p:spPr>
          <a:xfrm>
            <a:off x="2088108" y="1098114"/>
            <a:ext cx="9736271" cy="892552"/>
          </a:xfrm>
        </p:spPr>
        <p:txBody>
          <a:bodyPr vert="horz" wrap="square" lIns="274320" tIns="137160" rIns="274320" bIns="137160" rtlCol="0" anchor="b">
            <a:spAutoFit/>
          </a:bodyPr>
          <a:lstStyle>
            <a:lvl1pPr>
              <a:defRPr kumimoji="0" lang="en-US" sz="4000" i="0" u="none" strike="noStrike" cap="none" spc="0" normalizeH="0" baseline="0">
                <a:ln>
                  <a:noFill/>
                </a:ln>
                <a:solidFill>
                  <a:schemeClr val="bg1"/>
                </a:solidFill>
                <a:effectLst/>
                <a:uLnTx/>
                <a:uFillTx/>
                <a:latin typeface="Franklin Gothic Medium" panose="020B0603020102020204" pitchFamily="34" charset="0"/>
              </a:defRPr>
            </a:lvl1pPr>
          </a:lstStyle>
          <a:p>
            <a:pPr marL="0" marR="0" lvl="0" indent="0" fontAlgn="auto">
              <a:lnSpc>
                <a:spcPct val="100000"/>
              </a:lnSpc>
              <a:spcAft>
                <a:spcPts val="0"/>
              </a:spcAft>
              <a:buClrTx/>
              <a:buSzTx/>
              <a:buFontTx/>
              <a:tabLst/>
            </a:pPr>
            <a:r>
              <a:rPr lang="en-US" smtClean="0"/>
              <a:t>Click to edit Master title style</a:t>
            </a:r>
            <a:endParaRPr lang="en-US"/>
          </a:p>
        </p:txBody>
      </p:sp>
      <p:sp>
        <p:nvSpPr>
          <p:cNvPr id="11" name="Rectangle 10"/>
          <p:cNvSpPr/>
          <p:nvPr userDrawn="1"/>
        </p:nvSpPr>
        <p:spPr>
          <a:xfrm>
            <a:off x="0" y="199192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5600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944765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3EC78-002E-48BE-9452-C67BC91D1834}" type="datetimeFigureOut">
              <a:rPr lang="en-US" smtClean="0"/>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6157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3EC78-002E-48BE-9452-C67BC91D1834}" type="datetimeFigureOut">
              <a:rPr lang="en-US" smtClean="0"/>
              <a:t>3/8/16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401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3EC78-002E-48BE-9452-C67BC91D1834}" type="datetimeFigureOut">
              <a:rPr lang="en-US" smtClean="0"/>
              <a:t>3/8/16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62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3EC78-002E-48BE-9452-C67BC91D1834}" type="datetimeFigureOut">
              <a:rPr lang="en-US" smtClean="0"/>
              <a:t>3/8/16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6771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815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7546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63EC78-002E-48BE-9452-C67BC91D1834}" type="datetimeFigureOut">
              <a:rPr lang="en-US" smtClean="0"/>
              <a:t>3/8/16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89FC17-9BF2-4387-B00A-595212E3B139}" type="slidenum">
              <a:rPr lang="en-US" smtClean="0"/>
              <a:t>‹#›</a:t>
            </a:fld>
            <a:endParaRPr lang="en-US" dirty="0"/>
          </a:p>
        </p:txBody>
      </p:sp>
    </p:spTree>
    <p:extLst>
      <p:ext uri="{BB962C8B-B14F-4D97-AF65-F5344CB8AC3E}">
        <p14:creationId xmlns:p14="http://schemas.microsoft.com/office/powerpoint/2010/main" val="17364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cflearnfree.org/internetsafety" TargetMode="External"/><Relationship Id="rId7" Type="http://schemas.openxmlformats.org/officeDocument/2006/relationships/hyperlink" Target="http://www.onguardonline.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rongpasswordgenerator.com/" TargetMode="External"/><Relationship Id="rId5" Type="http://schemas.openxmlformats.org/officeDocument/2006/relationships/hyperlink" Target="http://www.wiredsafety.org/" TargetMode="External"/><Relationship Id="rId4" Type="http://schemas.openxmlformats.org/officeDocument/2006/relationships/hyperlink" Target="http://gcflearnfree.org/" TargetMode="Externa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088107" y="4948516"/>
            <a:ext cx="10103892" cy="553998"/>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spcBef>
                <a:spcPts val="800"/>
              </a:spcBef>
              <a:defRPr/>
            </a:pPr>
            <a:r>
              <a:rPr lang="en-US" sz="1800" cap="none" spc="30" dirty="0" smtClean="0">
                <a:latin typeface="Franklin Gothic Book"/>
                <a:cs typeface="Tunga" pitchFamily="2"/>
              </a:rPr>
              <a:t>A Quick and Easy Crash Course</a:t>
            </a:r>
            <a:endParaRPr lang="en-US" sz="1800" cap="none" spc="30" dirty="0">
              <a:latin typeface="Franklin Gothic Book"/>
              <a:cs typeface="Tunga" pitchFamily="2"/>
            </a:endParaRPr>
          </a:p>
        </p:txBody>
      </p:sp>
      <p:grpSp>
        <p:nvGrpSpPr>
          <p:cNvPr id="2" name="Group 1"/>
          <p:cNvGrpSpPr/>
          <p:nvPr/>
        </p:nvGrpSpPr>
        <p:grpSpPr>
          <a:xfrm>
            <a:off x="7337425" y="2659063"/>
            <a:ext cx="3763963" cy="3763962"/>
            <a:chOff x="7337425" y="2659063"/>
            <a:chExt cx="3763963" cy="3763962"/>
          </a:xfrm>
        </p:grpSpPr>
        <p:grpSp>
          <p:nvGrpSpPr>
            <p:cNvPr id="24" name="Group 4"/>
            <p:cNvGrpSpPr>
              <a:grpSpLocks noChangeAspect="1"/>
            </p:cNvGrpSpPr>
            <p:nvPr/>
          </p:nvGrpSpPr>
          <p:grpSpPr bwMode="auto">
            <a:xfrm>
              <a:off x="7337425" y="2659063"/>
              <a:ext cx="3763963" cy="3763962"/>
              <a:chOff x="4622" y="1675"/>
              <a:chExt cx="2371" cy="2371"/>
            </a:xfrm>
          </p:grpSpPr>
          <p:sp>
            <p:nvSpPr>
              <p:cNvPr id="2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p:cNvGrpSpPr/>
            <p:nvPr/>
          </p:nvGrpSpPr>
          <p:grpSpPr>
            <a:xfrm>
              <a:off x="9313375" y="3587689"/>
              <a:ext cx="934558" cy="137638"/>
              <a:chOff x="9091347" y="3654595"/>
              <a:chExt cx="934558" cy="137638"/>
            </a:xfrm>
          </p:grpSpPr>
          <p:sp>
            <p:nvSpPr>
              <p:cNvPr id="41" name="Rectangle 40"/>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Rectangle 41"/>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43" name="Block Arc 42"/>
            <p:cNvSpPr/>
            <p:nvPr/>
          </p:nvSpPr>
          <p:spPr>
            <a:xfrm rot="10800000">
              <a:off x="9205546" y="3270728"/>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grpSp>
      <p:sp>
        <p:nvSpPr>
          <p:cNvPr id="4" name="Title 3"/>
          <p:cNvSpPr>
            <a:spLocks noGrp="1"/>
          </p:cNvSpPr>
          <p:nvPr>
            <p:ph type="title"/>
          </p:nvPr>
        </p:nvSpPr>
        <p:spPr>
          <a:xfrm>
            <a:off x="2089890" y="2762098"/>
            <a:ext cx="5879008" cy="1938992"/>
          </a:xfrm>
        </p:spPr>
        <p:txBody>
          <a:bodyPr vert="horz" wrap="square" lIns="274320" tIns="137160" rIns="274320" bIns="137160" rtlCol="0" anchor="b">
            <a:spAutoFit/>
          </a:bodyPr>
          <a:lstStyle/>
          <a:p>
            <a:pPr>
              <a:lnSpc>
                <a:spcPct val="100000"/>
              </a:lnSpc>
            </a:pPr>
            <a:r>
              <a:rPr lang="en-US" sz="5400" dirty="0">
                <a:solidFill>
                  <a:schemeClr val="bg1"/>
                </a:solidFill>
                <a:latin typeface="Franklin Gothic Medium" panose="020B0603020102020204" pitchFamily="34" charset="0"/>
              </a:rPr>
              <a:t>Internet Safety</a:t>
            </a:r>
            <a:br>
              <a:rPr lang="en-US" sz="5400" dirty="0">
                <a:solidFill>
                  <a:schemeClr val="bg1"/>
                </a:solidFill>
                <a:latin typeface="Franklin Gothic Medium" panose="020B0603020102020204" pitchFamily="34" charset="0"/>
              </a:rPr>
            </a:br>
            <a:r>
              <a:rPr lang="en-US" sz="5400" dirty="0">
                <a:solidFill>
                  <a:schemeClr val="bg1"/>
                </a:solidFill>
                <a:latin typeface="Franklin Gothic Medium" panose="020B0603020102020204" pitchFamily="34" charset="0"/>
              </a:rPr>
              <a:t>for Everyone</a:t>
            </a:r>
          </a:p>
        </p:txBody>
      </p:sp>
    </p:spTree>
    <p:extLst>
      <p:ext uri="{BB962C8B-B14F-4D97-AF65-F5344CB8AC3E}">
        <p14:creationId xmlns:p14="http://schemas.microsoft.com/office/powerpoint/2010/main" val="2111744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6" y="3500760"/>
            <a:ext cx="4856001" cy="1200329"/>
          </a:xfrm>
          <a:prstGeom prst="rect">
            <a:avLst/>
          </a:prstGeom>
          <a:noFill/>
        </p:spPr>
        <p:txBody>
          <a:bodyPr wrap="square" lIns="274320" tIns="182880" rIns="274320" bIns="182880" rtlCol="0" anchor="b">
            <a:spAutoFit/>
          </a:bodyPr>
          <a:lstStyle/>
          <a:p>
            <a:r>
              <a:rPr lang="en-US" dirty="0">
                <a:solidFill>
                  <a:schemeClr val="bg1"/>
                </a:solidFill>
                <a:latin typeface="Franklin Gothic Book"/>
              </a:rPr>
              <a:t>Computers have the potential to be subject to a number of attacks, including viruses, worms, and spyware.</a:t>
            </a:r>
          </a:p>
        </p:txBody>
      </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a:latin typeface="Franklin Gothic Book"/>
              </a:rPr>
              <a:t>Sound scary? Don’t worry. You can keep your computer safe with a few simple precautions and regular maintenance.</a:t>
            </a:r>
          </a:p>
        </p:txBody>
      </p:sp>
      <p:grpSp>
        <p:nvGrpSpPr>
          <p:cNvPr id="63" name="Group 4"/>
          <p:cNvGrpSpPr>
            <a:grpSpLocks noChangeAspect="1"/>
          </p:cNvGrpSpPr>
          <p:nvPr/>
        </p:nvGrpSpPr>
        <p:grpSpPr bwMode="auto">
          <a:xfrm>
            <a:off x="7337425" y="2659063"/>
            <a:ext cx="3763963" cy="3763962"/>
            <a:chOff x="4622" y="1675"/>
            <a:chExt cx="2371" cy="2371"/>
          </a:xfrm>
        </p:grpSpPr>
        <p:sp>
          <p:nvSpPr>
            <p:cNvPr id="6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a:off x="9314289" y="3587689"/>
            <a:ext cx="934558" cy="137638"/>
            <a:chOff x="9091347" y="3654595"/>
            <a:chExt cx="934558" cy="137638"/>
          </a:xfrm>
        </p:grpSpPr>
        <p:sp>
          <p:nvSpPr>
            <p:cNvPr id="16" name="Rectangle 15"/>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0" name="Rectangle 59"/>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20" name="Block Arc 19"/>
          <p:cNvSpPr/>
          <p:nvPr/>
        </p:nvSpPr>
        <p:spPr>
          <a:xfrm>
            <a:off x="9206460" y="4059075"/>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2088108" y="1944063"/>
            <a:ext cx="9085116" cy="1508105"/>
          </a:xfrm>
        </p:spPr>
        <p:txBody>
          <a:bodyPr/>
          <a:lstStyle/>
          <a:p>
            <a:pPr lvl="0">
              <a:lnSpc>
                <a:spcPct val="100000"/>
              </a:lnSpc>
              <a:defRPr/>
            </a:pPr>
            <a:r>
              <a:rPr lang="en-US" dirty="0"/>
              <a:t>What about my computer?</a:t>
            </a:r>
            <a:br>
              <a:rPr lang="en-US" dirty="0"/>
            </a:br>
            <a:r>
              <a:rPr lang="en-US" dirty="0"/>
              <a:t>Isn’t it at risk, too?</a:t>
            </a:r>
          </a:p>
        </p:txBody>
      </p:sp>
    </p:spTree>
    <p:extLst>
      <p:ext uri="{BB962C8B-B14F-4D97-AF65-F5344CB8AC3E}">
        <p14:creationId xmlns:p14="http://schemas.microsoft.com/office/powerpoint/2010/main" val="880520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88108" y="2301415"/>
            <a:ext cx="3141814" cy="3139321"/>
          </a:xfrm>
          <a:prstGeom prst="rect">
            <a:avLst/>
          </a:prstGeom>
          <a:noFill/>
        </p:spPr>
        <p:txBody>
          <a:bodyPr wrap="square" lIns="274320" tIns="182880" rIns="274320" bIns="182880" rtlCol="0">
            <a:spAutoFit/>
          </a:bodyPr>
          <a:lstStyle/>
          <a:p>
            <a:r>
              <a:rPr lang="en-US" dirty="0">
                <a:latin typeface="Franklin Gothic Book"/>
              </a:rPr>
              <a:t>The best defense against </a:t>
            </a:r>
            <a:r>
              <a:rPr lang="en-US" dirty="0" smtClean="0">
                <a:latin typeface="Franklin Gothic Book"/>
              </a:rPr>
              <a:t>Internet </a:t>
            </a:r>
            <a:r>
              <a:rPr lang="en-US" dirty="0">
                <a:latin typeface="Franklin Gothic Book"/>
              </a:rPr>
              <a:t>threats is </a:t>
            </a:r>
            <a:r>
              <a:rPr lang="en-US" dirty="0" smtClean="0">
                <a:latin typeface="Franklin Gothic Book"/>
              </a:rPr>
              <a:t>good </a:t>
            </a:r>
            <a:r>
              <a:rPr lang="en-US" dirty="0">
                <a:latin typeface="Franklin Gothic Book"/>
              </a:rPr>
              <a:t>antivirus software. </a:t>
            </a:r>
            <a:endParaRPr lang="en-US" dirty="0" smtClean="0">
              <a:latin typeface="Franklin Gothic Book"/>
            </a:endParaRPr>
          </a:p>
          <a:p>
            <a:endParaRPr lang="en-US" dirty="0">
              <a:latin typeface="Franklin Gothic Book"/>
            </a:endParaRPr>
          </a:p>
          <a:p>
            <a:r>
              <a:rPr lang="en-US" dirty="0" smtClean="0">
                <a:latin typeface="Franklin Gothic Book"/>
              </a:rPr>
              <a:t>Antivirus </a:t>
            </a:r>
            <a:r>
              <a:rPr lang="en-US" dirty="0">
                <a:latin typeface="Franklin Gothic Book"/>
              </a:rPr>
              <a:t>software can protect you from infected email attachments, corrupt websites, </a:t>
            </a:r>
            <a:r>
              <a:rPr lang="en-US" dirty="0" smtClean="0">
                <a:latin typeface="Franklin Gothic Book"/>
              </a:rPr>
              <a:t>Internet </a:t>
            </a:r>
            <a:r>
              <a:rPr lang="en-US" dirty="0">
                <a:latin typeface="Franklin Gothic Book"/>
              </a:rPr>
              <a:t>worm viruses, </a:t>
            </a:r>
            <a:r>
              <a:rPr lang="en-US" dirty="0" smtClean="0">
                <a:latin typeface="Franklin Gothic Book"/>
              </a:rPr>
              <a:t>spyware, </a:t>
            </a:r>
            <a:r>
              <a:rPr lang="en-US" dirty="0">
                <a:latin typeface="Franklin Gothic Book"/>
              </a:rPr>
              <a:t>and </a:t>
            </a:r>
            <a:r>
              <a:rPr lang="en-US" dirty="0" smtClean="0">
                <a:latin typeface="Franklin Gothic Book"/>
              </a:rPr>
              <a:t>more. </a:t>
            </a:r>
            <a:endParaRPr lang="en-US" sz="3200" dirty="0">
              <a:latin typeface="Franklin Gothic Book"/>
            </a:endParaRPr>
          </a:p>
        </p:txBody>
      </p:sp>
      <p:graphicFrame>
        <p:nvGraphicFramePr>
          <p:cNvPr id="10" name="Diagram 3"/>
          <p:cNvGraphicFramePr/>
          <p:nvPr>
            <p:extLst>
              <p:ext uri="{D42A27DB-BD31-4B8C-83A1-F6EECF244321}">
                <p14:modId xmlns:p14="http://schemas.microsoft.com/office/powerpoint/2010/main" val="304675482"/>
              </p:ext>
            </p:extLst>
          </p:nvPr>
        </p:nvGraphicFramePr>
        <p:xfrm>
          <a:off x="5408342" y="2530650"/>
          <a:ext cx="6222380" cy="374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088108" y="1159669"/>
            <a:ext cx="9736271" cy="830997"/>
          </a:xfrm>
        </p:spPr>
        <p:txBody>
          <a:bodyPr/>
          <a:lstStyle/>
          <a:p>
            <a:pPr lvl="0"/>
            <a:r>
              <a:rPr lang="en-US" dirty="0"/>
              <a:t>What protection do I need</a:t>
            </a:r>
            <a:r>
              <a:rPr lang="en-US" dirty="0" smtClean="0"/>
              <a:t>?</a:t>
            </a:r>
            <a:endParaRPr lang="en-US" dirty="0"/>
          </a:p>
        </p:txBody>
      </p:sp>
    </p:spTree>
    <p:extLst>
      <p:ext uri="{BB962C8B-B14F-4D97-AF65-F5344CB8AC3E}">
        <p14:creationId xmlns:p14="http://schemas.microsoft.com/office/powerpoint/2010/main" val="698862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flipH="1">
            <a:off x="713670" y="2488938"/>
            <a:ext cx="8341115" cy="3958633"/>
          </a:xfrm>
          <a:prstGeom prst="cloudCallout">
            <a:avLst>
              <a:gd name="adj1" fmla="val -61935"/>
              <a:gd name="adj2" fmla="val -6709"/>
            </a:avLst>
          </a:prstGeom>
          <a:solidFill>
            <a:schemeClr val="bg1"/>
          </a:solidFill>
          <a:ln w="1905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dirty="0" smtClean="0">
                <a:latin typeface="Franklin Gothic Book" panose="020B0503020102020204" pitchFamily="34" charset="0"/>
              </a:rPr>
              <a:t>Investigate Your Computer</a:t>
            </a:r>
          </a:p>
          <a:p>
            <a:pPr marL="234950" indent="0">
              <a:buNone/>
            </a:pPr>
            <a:r>
              <a:rPr lang="en-US" sz="1400" dirty="0" smtClean="0">
                <a:latin typeface="Franklin Gothic Book" panose="020B0503020102020204" pitchFamily="34" charset="0"/>
              </a:rPr>
              <a:t>Some computers come with security software, but you may need to subscribe to it after a trial period. Windows 7 and Mac OS already have built-in firewalls. Make sure to turn them on.</a:t>
            </a:r>
          </a:p>
          <a:p>
            <a:pPr marL="0" indent="0">
              <a:buNone/>
            </a:pPr>
            <a:r>
              <a:rPr lang="en-US" sz="1800" dirty="0" smtClean="0">
                <a:latin typeface="Franklin Gothic Book" panose="020B0503020102020204" pitchFamily="34" charset="0"/>
              </a:rPr>
              <a:t>Free vs. Paid Premium Software</a:t>
            </a:r>
          </a:p>
          <a:p>
            <a:pPr marL="234950" indent="0">
              <a:buNone/>
              <a:tabLst>
                <a:tab pos="234950" algn="l"/>
              </a:tabLst>
            </a:pPr>
            <a:r>
              <a:rPr lang="en-US" sz="1400" dirty="0" smtClean="0">
                <a:latin typeface="Franklin Gothic Book" panose="020B0503020102020204" pitchFamily="34" charset="0"/>
              </a:rPr>
              <a:t>There are a number of free antivirus programs that can offer an adequate amount of protection. However, many free antivirus programs don’t include technical support and may have limited functions and updating capabilities.</a:t>
            </a:r>
            <a:endParaRPr lang="en-US" sz="1400" dirty="0">
              <a:latin typeface="Franklin Gothic Book" panose="020B0503020102020204" pitchFamily="34" charset="0"/>
            </a:endParaRPr>
          </a:p>
        </p:txBody>
      </p:sp>
      <p:pic>
        <p:nvPicPr>
          <p:cNvPr id="12" name="Picture 2" descr="C:\Users\elizabeth\AppData\Local\Microsoft\Windows\Temporary Internet Files\Content.IE5\6XHOQSLH\MC900297923[1].wm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1775" b="50000"/>
          <a:stretch/>
        </p:blipFill>
        <p:spPr bwMode="auto">
          <a:xfrm>
            <a:off x="8256365" y="3724507"/>
            <a:ext cx="3935635" cy="313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88108" y="1159669"/>
            <a:ext cx="9736271" cy="830997"/>
          </a:xfrm>
        </p:spPr>
        <p:txBody>
          <a:bodyPr/>
          <a:lstStyle/>
          <a:p>
            <a:pPr lvl="0"/>
            <a:r>
              <a:rPr lang="en-US"/>
              <a:t>Things to consider before you buy</a:t>
            </a:r>
            <a:r>
              <a:rPr lang="en-US" smtClean="0"/>
              <a:t>:</a:t>
            </a:r>
            <a:endParaRPr lang="en-US"/>
          </a:p>
        </p:txBody>
      </p:sp>
    </p:spTree>
    <p:extLst>
      <p:ext uri="{BB962C8B-B14F-4D97-AF65-F5344CB8AC3E}">
        <p14:creationId xmlns:p14="http://schemas.microsoft.com/office/powerpoint/2010/main" val="1075736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7" y="3008317"/>
            <a:ext cx="4620062" cy="1692771"/>
          </a:xfrm>
          <a:prstGeom prst="rect">
            <a:avLst/>
          </a:prstGeom>
          <a:noFill/>
        </p:spPr>
        <p:txBody>
          <a:bodyPr wrap="square" lIns="274320" tIns="182880" rIns="274320" bIns="182880" rtlCol="0" anchor="b">
            <a:spAutoFit/>
          </a:bodyPr>
          <a:lstStyle/>
          <a:p>
            <a:r>
              <a:rPr lang="en-US" sz="3200" dirty="0" smtClean="0">
                <a:solidFill>
                  <a:schemeClr val="bg1"/>
                </a:solidFill>
                <a:latin typeface="Franklin Gothic Book" panose="020B0503020102020204" pitchFamily="34" charset="0"/>
              </a:rPr>
              <a:t>Not really.</a:t>
            </a:r>
          </a:p>
          <a:p>
            <a:endParaRPr lang="en-US" dirty="0" smtClean="0">
              <a:solidFill>
                <a:schemeClr val="bg1"/>
              </a:solidFill>
              <a:latin typeface="Franklin Gothic Book"/>
            </a:endParaRPr>
          </a:p>
          <a:p>
            <a:r>
              <a:rPr lang="en-US" dirty="0" smtClean="0">
                <a:solidFill>
                  <a:schemeClr val="bg1"/>
                </a:solidFill>
                <a:latin typeface="Franklin Gothic Book"/>
              </a:rPr>
              <a:t>One </a:t>
            </a:r>
            <a:r>
              <a:rPr lang="en-US" dirty="0">
                <a:solidFill>
                  <a:schemeClr val="bg1"/>
                </a:solidFill>
                <a:latin typeface="Franklin Gothic Book"/>
              </a:rPr>
              <a:t>of the great things about the </a:t>
            </a:r>
            <a:r>
              <a:rPr lang="en-US" dirty="0" smtClean="0">
                <a:solidFill>
                  <a:schemeClr val="bg1"/>
                </a:solidFill>
                <a:latin typeface="Franklin Gothic Book"/>
              </a:rPr>
              <a:t>Internet </a:t>
            </a:r>
            <a:r>
              <a:rPr lang="en-US" dirty="0">
                <a:solidFill>
                  <a:schemeClr val="bg1"/>
                </a:solidFill>
                <a:latin typeface="Franklin Gothic Book"/>
              </a:rPr>
              <a:t>is that it’s constantly </a:t>
            </a:r>
            <a:r>
              <a:rPr lang="en-US" dirty="0" smtClean="0">
                <a:solidFill>
                  <a:schemeClr val="bg1"/>
                </a:solidFill>
                <a:latin typeface="Franklin Gothic Book"/>
              </a:rPr>
              <a:t>changing… </a:t>
            </a:r>
            <a:endParaRPr lang="en-US" dirty="0">
              <a:solidFill>
                <a:schemeClr val="bg1"/>
              </a:solidFill>
              <a:latin typeface="Franklin Gothic Book"/>
            </a:endParaRPr>
          </a:p>
        </p:txBody>
      </p:sp>
      <p:sp>
        <p:nvSpPr>
          <p:cNvPr id="61" name="TextBox 60"/>
          <p:cNvSpPr txBox="1"/>
          <p:nvPr/>
        </p:nvSpPr>
        <p:spPr>
          <a:xfrm>
            <a:off x="2086176" y="4948516"/>
            <a:ext cx="6098819" cy="1477328"/>
          </a:xfrm>
          <a:prstGeom prst="rect">
            <a:avLst/>
          </a:prstGeom>
          <a:noFill/>
        </p:spPr>
        <p:txBody>
          <a:bodyPr wrap="square" lIns="274320" tIns="182880" rIns="274320" bIns="182880" rtlCol="0">
            <a:spAutoFit/>
          </a:bodyPr>
          <a:lstStyle/>
          <a:p>
            <a:r>
              <a:rPr lang="en-US" dirty="0" smtClean="0">
                <a:latin typeface="Franklin Gothic Book"/>
              </a:rPr>
              <a:t>This </a:t>
            </a:r>
            <a:r>
              <a:rPr lang="en-US" dirty="0">
                <a:latin typeface="Franklin Gothic Book"/>
              </a:rPr>
              <a:t>has its downsides, </a:t>
            </a:r>
            <a:r>
              <a:rPr lang="en-US" dirty="0" smtClean="0">
                <a:latin typeface="Franklin Gothic Book"/>
              </a:rPr>
              <a:t>though–with </a:t>
            </a:r>
            <a:r>
              <a:rPr lang="en-US" dirty="0">
                <a:latin typeface="Franklin Gothic Book"/>
              </a:rPr>
              <a:t>new content, applications, and technology come new viruses, scams, and risks. Luckily, </a:t>
            </a:r>
            <a:r>
              <a:rPr lang="en-US" dirty="0" smtClean="0">
                <a:latin typeface="Franklin Gothic Book"/>
              </a:rPr>
              <a:t>there’s an </a:t>
            </a:r>
            <a:r>
              <a:rPr lang="en-US" dirty="0">
                <a:latin typeface="Franklin Gothic Book"/>
              </a:rPr>
              <a:t>abundance of sites and programs that help keep you safe and </a:t>
            </a:r>
            <a:r>
              <a:rPr lang="en-US" dirty="0" smtClean="0">
                <a:latin typeface="Franklin Gothic Book"/>
              </a:rPr>
              <a:t>up to date</a:t>
            </a:r>
            <a:r>
              <a:rPr lang="en-US" dirty="0">
                <a:latin typeface="Franklin Gothic Book"/>
              </a:rPr>
              <a:t>.</a:t>
            </a:r>
          </a:p>
        </p:txBody>
      </p:sp>
      <p:grpSp>
        <p:nvGrpSpPr>
          <p:cNvPr id="26" name="Group 25"/>
          <p:cNvGrpSpPr/>
          <p:nvPr/>
        </p:nvGrpSpPr>
        <p:grpSpPr>
          <a:xfrm>
            <a:off x="7476804" y="2501724"/>
            <a:ext cx="4707075" cy="4356272"/>
            <a:chOff x="2316804" y="3622379"/>
            <a:chExt cx="3496177" cy="3235621"/>
          </a:xfrm>
        </p:grpSpPr>
        <p:pic>
          <p:nvPicPr>
            <p:cNvPr id="27" name="Picture 4" descr="C:\Users\elizabeth\AppData\Local\Microsoft\Windows\Temporary Internet Files\Content.IE5\AQXRCVPL\MP900314107[1].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a:ext>
              </a:extLst>
            </a:blip>
            <a:srcRect r="8237" b="50000"/>
            <a:stretch/>
          </p:blipFill>
          <p:spPr bwMode="auto">
            <a:xfrm>
              <a:off x="2316804" y="4299733"/>
              <a:ext cx="3496177" cy="255826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rot="1705569">
              <a:off x="4611563" y="3786167"/>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29" name="Rectangle 28"/>
            <p:cNvSpPr/>
            <p:nvPr/>
          </p:nvSpPr>
          <p:spPr>
            <a:xfrm rot="2934320">
              <a:off x="4940831" y="4196718"/>
              <a:ext cx="504465" cy="891544"/>
            </a:xfrm>
            <a:prstGeom prst="rect">
              <a:avLst/>
            </a:prstGeom>
            <a:noFill/>
            <a:effectLst/>
          </p:spPr>
          <p:txBody>
            <a:bodyPr wrap="squar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30" name="Rectangle 29"/>
            <p:cNvSpPr/>
            <p:nvPr/>
          </p:nvSpPr>
          <p:spPr>
            <a:xfrm rot="279695">
              <a:off x="4025668" y="3622379"/>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grpSp>
      <p:sp>
        <p:nvSpPr>
          <p:cNvPr id="2" name="Title 1"/>
          <p:cNvSpPr>
            <a:spLocks noGrp="1"/>
          </p:cNvSpPr>
          <p:nvPr>
            <p:ph type="title"/>
          </p:nvPr>
        </p:nvSpPr>
        <p:spPr>
          <a:xfrm>
            <a:off x="2088108" y="1944063"/>
            <a:ext cx="9085116" cy="830997"/>
          </a:xfrm>
        </p:spPr>
        <p:txBody>
          <a:bodyPr/>
          <a:lstStyle/>
          <a:p>
            <a:pPr lvl="0"/>
            <a:r>
              <a:rPr lang="en-US" dirty="0"/>
              <a:t>Is that all</a:t>
            </a:r>
            <a:r>
              <a:rPr lang="en-US" dirty="0" smtClean="0"/>
              <a:t>?</a:t>
            </a:r>
            <a:endParaRPr lang="en-US" dirty="0"/>
          </a:p>
        </p:txBody>
      </p:sp>
    </p:spTree>
    <p:extLst>
      <p:ext uri="{BB962C8B-B14F-4D97-AF65-F5344CB8AC3E}">
        <p14:creationId xmlns:p14="http://schemas.microsoft.com/office/powerpoint/2010/main" val="2249704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88108" y="2662515"/>
            <a:ext cx="5404665" cy="3693319"/>
          </a:xfrm>
          <a:prstGeom prst="rect">
            <a:avLst/>
          </a:prstGeom>
          <a:noFill/>
        </p:spPr>
        <p:txBody>
          <a:bodyPr wrap="square" lIns="274320" tIns="182880" rIns="274320" bIns="182880" rtlCol="0">
            <a:spAutoFit/>
          </a:bodyPr>
          <a:lstStyle/>
          <a:p>
            <a:pPr marL="285750" indent="-285750">
              <a:buFont typeface="Arial" panose="020B0604020202020204" pitchFamily="34" charset="0"/>
              <a:buChar char="•"/>
            </a:pPr>
            <a:r>
              <a:rPr lang="en-US" dirty="0">
                <a:latin typeface="Franklin Gothic Book" panose="020B0503020102020204" pitchFamily="34" charset="0"/>
                <a:hlinkClick r:id="rId3"/>
              </a:rPr>
              <a:t>A free </a:t>
            </a:r>
            <a:r>
              <a:rPr lang="en-US" dirty="0" smtClean="0">
                <a:latin typeface="Franklin Gothic Book" panose="020B0503020102020204" pitchFamily="34" charset="0"/>
                <a:hlinkClick r:id="rId3"/>
              </a:rPr>
              <a:t>Internet </a:t>
            </a:r>
            <a:r>
              <a:rPr lang="en-US" dirty="0">
                <a:latin typeface="Franklin Gothic Book" panose="020B0503020102020204" pitchFamily="34" charset="0"/>
                <a:hlinkClick r:id="rId3"/>
              </a:rPr>
              <a:t>safety </a:t>
            </a:r>
            <a:r>
              <a:rPr lang="en-US" dirty="0" smtClean="0">
                <a:latin typeface="Franklin Gothic Book" panose="020B0503020102020204" pitchFamily="34" charset="0"/>
                <a:hlinkClick r:id="rId3"/>
              </a:rPr>
              <a:t>tutorial</a:t>
            </a:r>
            <a:r>
              <a:rPr lang="en-US" dirty="0">
                <a:latin typeface="Franklin Gothic Book" panose="020B0503020102020204" pitchFamily="34" charset="0"/>
              </a:rPr>
              <a:t/>
            </a:r>
            <a:br>
              <a:rPr lang="en-US" dirty="0">
                <a:latin typeface="Franklin Gothic Book" panose="020B0503020102020204" pitchFamily="34" charset="0"/>
              </a:rPr>
            </a:br>
            <a:r>
              <a:rPr lang="en-US" dirty="0" smtClean="0">
                <a:latin typeface="Franklin Gothic Book" panose="020B0503020102020204" pitchFamily="34" charset="0"/>
              </a:rPr>
              <a:t>Presented </a:t>
            </a:r>
            <a:r>
              <a:rPr lang="en-US" dirty="0">
                <a:latin typeface="Franklin Gothic Book" panose="020B0503020102020204" pitchFamily="34" charset="0"/>
              </a:rPr>
              <a:t>by </a:t>
            </a:r>
            <a:r>
              <a:rPr lang="en-US" dirty="0" smtClean="0">
                <a:latin typeface="Franklin Gothic Book" panose="020B0503020102020204" pitchFamily="34" charset="0"/>
                <a:hlinkClick r:id="rId4"/>
              </a:rPr>
              <a:t>GCFLearnFree.org</a:t>
            </a:r>
            <a:r>
              <a:rPr lang="en-US" dirty="0" smtClean="0">
                <a:latin typeface="Franklin Gothic Book" panose="020B0503020102020204" pitchFamily="34" charset="0"/>
              </a:rPr>
              <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5"/>
              </a:rPr>
              <a:t>WiredSafety.org</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An extensive global resource on Internet safety</a:t>
            </a: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6"/>
              </a:rPr>
              <a:t>StrongPasswordGenerator.com</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A</a:t>
            </a:r>
            <a:r>
              <a:rPr lang="en-US" dirty="0" smtClean="0">
                <a:latin typeface="Franklin Gothic Book" panose="020B0503020102020204" pitchFamily="34" charset="0"/>
              </a:rPr>
              <a:t> </a:t>
            </a:r>
            <a:r>
              <a:rPr lang="en-US" dirty="0">
                <a:latin typeface="Franklin Gothic Book" panose="020B0503020102020204" pitchFamily="34" charset="0"/>
              </a:rPr>
              <a:t>tool to help you create stronger </a:t>
            </a:r>
            <a:r>
              <a:rPr lang="en-US" dirty="0" smtClean="0">
                <a:latin typeface="Franklin Gothic Book" panose="020B0503020102020204" pitchFamily="34" charset="0"/>
              </a:rPr>
              <a:t>passwords</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7"/>
              </a:rPr>
              <a:t>OnGuardOnline.gov</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 comprehensive Internet safety resource maintained by the Federal Trade Commission</a:t>
            </a:r>
          </a:p>
        </p:txBody>
      </p:sp>
      <p:grpSp>
        <p:nvGrpSpPr>
          <p:cNvPr id="11" name="Group 10"/>
          <p:cNvGrpSpPr/>
          <p:nvPr/>
        </p:nvGrpSpPr>
        <p:grpSpPr>
          <a:xfrm>
            <a:off x="7455219" y="2478275"/>
            <a:ext cx="2884488" cy="3203346"/>
            <a:chOff x="2031131" y="4028380"/>
            <a:chExt cx="2884488" cy="3203346"/>
          </a:xfrm>
        </p:grpSpPr>
        <p:sp>
          <p:nvSpPr>
            <p:cNvPr id="12"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5"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p:cNvGrpSpPr/>
          <p:nvPr/>
        </p:nvGrpSpPr>
        <p:grpSpPr>
          <a:xfrm>
            <a:off x="9337261" y="3878938"/>
            <a:ext cx="2695575" cy="3273197"/>
            <a:chOff x="3886200" y="3965575"/>
            <a:chExt cx="2695575" cy="3273197"/>
          </a:xfrm>
        </p:grpSpPr>
        <p:sp>
          <p:nvSpPr>
            <p:cNvPr id="39"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0"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2088108" y="1159669"/>
            <a:ext cx="9736271" cy="830997"/>
          </a:xfrm>
        </p:spPr>
        <p:txBody>
          <a:bodyPr/>
          <a:lstStyle/>
          <a:p>
            <a:pPr lvl="0"/>
            <a:r>
              <a:rPr lang="en-US" dirty="0"/>
              <a:t>More resources</a:t>
            </a:r>
            <a:r>
              <a:rPr lang="en-US" dirty="0" smtClean="0"/>
              <a:t>:</a:t>
            </a:r>
            <a:endParaRPr lang="en-US" dirty="0"/>
          </a:p>
        </p:txBody>
      </p:sp>
    </p:spTree>
    <p:extLst>
      <p:ext uri="{BB962C8B-B14F-4D97-AF65-F5344CB8AC3E}">
        <p14:creationId xmlns:p14="http://schemas.microsoft.com/office/powerpoint/2010/main" val="469415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6" y="2669763"/>
            <a:ext cx="4856001" cy="2031325"/>
          </a:xfrm>
          <a:prstGeom prst="rect">
            <a:avLst/>
          </a:prstGeom>
          <a:noFill/>
        </p:spPr>
        <p:txBody>
          <a:bodyPr wrap="square" lIns="274320" tIns="182880" rIns="274320" bIns="182880" rtlCol="0" anchor="b">
            <a:spAutoFit/>
          </a:bodyPr>
          <a:lstStyle/>
          <a:p>
            <a:r>
              <a:rPr lang="en-US" dirty="0" smtClean="0">
                <a:solidFill>
                  <a:schemeClr val="bg1"/>
                </a:solidFill>
                <a:latin typeface="Franklin Gothic Book"/>
              </a:rPr>
              <a:t>You use the Internet every day, and nothing bad has happened so far. So you must know all about Internet safety, right? </a:t>
            </a:r>
          </a:p>
          <a:p>
            <a:endParaRPr lang="en-US" dirty="0">
              <a:latin typeface="Franklin Gothic Book"/>
            </a:endParaRPr>
          </a:p>
          <a:p>
            <a:r>
              <a:rPr lang="en-US" sz="3200" dirty="0" smtClean="0">
                <a:solidFill>
                  <a:schemeClr val="bg1"/>
                </a:solidFill>
                <a:latin typeface="Franklin Gothic Book" panose="020B0503020102020204" pitchFamily="34" charset="0"/>
              </a:rPr>
              <a:t>Wrong.</a:t>
            </a:r>
            <a:endParaRPr lang="en-US" sz="1600" dirty="0">
              <a:latin typeface="Franklin Gothic Book"/>
            </a:endParaRPr>
          </a:p>
        </p:txBody>
      </p:sp>
      <p:pic>
        <p:nvPicPr>
          <p:cNvPr id="13" name="Picture 195" descr="C:\Users\elizabeth\AppData\Local\Microsoft\Windows\Temporary Internet Files\Content.IE5\AQXRCVPL\MP900314109[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99000" l="0" r="100000"/>
                    </a14:imgEffect>
                  </a14:imgLayer>
                </a14:imgProps>
              </a:ext>
              <a:ext uri="{28A0092B-C50C-407E-A947-70E740481C1C}">
                <a14:useLocalDpi xmlns:a14="http://schemas.microsoft.com/office/drawing/2010/main"/>
              </a:ext>
            </a:extLst>
          </a:blip>
          <a:srcRect b="14568"/>
          <a:stretch/>
        </p:blipFill>
        <p:spPr bwMode="auto">
          <a:xfrm>
            <a:off x="7248774" y="2937677"/>
            <a:ext cx="2417141" cy="392032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24"/>
          <p:cNvSpPr>
            <a:spLocks/>
          </p:cNvSpPr>
          <p:nvPr/>
        </p:nvSpPr>
        <p:spPr bwMode="auto">
          <a:xfrm>
            <a:off x="9299219" y="4349613"/>
            <a:ext cx="2106057" cy="2254586"/>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5"/>
          <p:cNvSpPr>
            <a:spLocks/>
          </p:cNvSpPr>
          <p:nvPr/>
        </p:nvSpPr>
        <p:spPr bwMode="auto">
          <a:xfrm>
            <a:off x="9360007" y="5004877"/>
            <a:ext cx="454940" cy="159932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6"/>
          <p:cNvSpPr>
            <a:spLocks/>
          </p:cNvSpPr>
          <p:nvPr/>
        </p:nvSpPr>
        <p:spPr bwMode="auto">
          <a:xfrm>
            <a:off x="9560024" y="4650357"/>
            <a:ext cx="386307" cy="541738"/>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7"/>
          <p:cNvSpPr>
            <a:spLocks/>
          </p:cNvSpPr>
          <p:nvPr/>
        </p:nvSpPr>
        <p:spPr bwMode="auto">
          <a:xfrm>
            <a:off x="9403148" y="3443397"/>
            <a:ext cx="401995" cy="950034"/>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8"/>
          <p:cNvSpPr>
            <a:spLocks/>
          </p:cNvSpPr>
          <p:nvPr/>
        </p:nvSpPr>
        <p:spPr bwMode="auto">
          <a:xfrm>
            <a:off x="9438445" y="3807875"/>
            <a:ext cx="70594" cy="372445"/>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9"/>
          <p:cNvSpPr>
            <a:spLocks/>
          </p:cNvSpPr>
          <p:nvPr/>
        </p:nvSpPr>
        <p:spPr bwMode="auto">
          <a:xfrm>
            <a:off x="9726705" y="4152436"/>
            <a:ext cx="672605" cy="1075509"/>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0"/>
          <p:cNvSpPr>
            <a:spLocks/>
          </p:cNvSpPr>
          <p:nvPr/>
        </p:nvSpPr>
        <p:spPr bwMode="auto">
          <a:xfrm>
            <a:off x="10267926" y="4028952"/>
            <a:ext cx="131384" cy="346553"/>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1"/>
          <p:cNvSpPr>
            <a:spLocks/>
          </p:cNvSpPr>
          <p:nvPr/>
        </p:nvSpPr>
        <p:spPr bwMode="auto">
          <a:xfrm>
            <a:off x="9718861" y="4357580"/>
            <a:ext cx="533377" cy="629372"/>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2"/>
          <p:cNvSpPr>
            <a:spLocks/>
          </p:cNvSpPr>
          <p:nvPr/>
        </p:nvSpPr>
        <p:spPr bwMode="auto">
          <a:xfrm>
            <a:off x="9473742" y="3646548"/>
            <a:ext cx="811832" cy="1234844"/>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F1D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3"/>
          <p:cNvSpPr>
            <a:spLocks/>
          </p:cNvSpPr>
          <p:nvPr/>
        </p:nvSpPr>
        <p:spPr bwMode="auto">
          <a:xfrm>
            <a:off x="9665915" y="4516915"/>
            <a:ext cx="323557" cy="107551"/>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34"/>
          <p:cNvSpPr>
            <a:spLocks/>
          </p:cNvSpPr>
          <p:nvPr/>
        </p:nvSpPr>
        <p:spPr bwMode="auto">
          <a:xfrm>
            <a:off x="9962019" y="4491022"/>
            <a:ext cx="45102" cy="6174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5"/>
          <p:cNvSpPr>
            <a:spLocks/>
          </p:cNvSpPr>
          <p:nvPr/>
        </p:nvSpPr>
        <p:spPr bwMode="auto">
          <a:xfrm>
            <a:off x="9769846" y="4668283"/>
            <a:ext cx="96087" cy="35850"/>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6"/>
          <p:cNvSpPr>
            <a:spLocks/>
          </p:cNvSpPr>
          <p:nvPr/>
        </p:nvSpPr>
        <p:spPr bwMode="auto">
          <a:xfrm>
            <a:off x="9640423" y="4498989"/>
            <a:ext cx="25493" cy="53776"/>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7"/>
          <p:cNvSpPr>
            <a:spLocks/>
          </p:cNvSpPr>
          <p:nvPr/>
        </p:nvSpPr>
        <p:spPr bwMode="auto">
          <a:xfrm>
            <a:off x="9526689" y="4046877"/>
            <a:ext cx="278454" cy="444146"/>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38"/>
          <p:cNvSpPr>
            <a:spLocks/>
          </p:cNvSpPr>
          <p:nvPr/>
        </p:nvSpPr>
        <p:spPr bwMode="auto">
          <a:xfrm>
            <a:off x="9526689" y="4170362"/>
            <a:ext cx="174525" cy="63734"/>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9"/>
          <p:cNvSpPr>
            <a:spLocks/>
          </p:cNvSpPr>
          <p:nvPr/>
        </p:nvSpPr>
        <p:spPr bwMode="auto">
          <a:xfrm>
            <a:off x="9893385" y="4188286"/>
            <a:ext cx="245119" cy="71701"/>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40"/>
          <p:cNvSpPr>
            <a:spLocks/>
          </p:cNvSpPr>
          <p:nvPr/>
        </p:nvSpPr>
        <p:spPr bwMode="auto">
          <a:xfrm>
            <a:off x="9865932" y="4038911"/>
            <a:ext cx="323557" cy="79667"/>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1"/>
          <p:cNvSpPr>
            <a:spLocks/>
          </p:cNvSpPr>
          <p:nvPr/>
        </p:nvSpPr>
        <p:spPr bwMode="auto">
          <a:xfrm>
            <a:off x="9499235" y="4020985"/>
            <a:ext cx="209822" cy="115518"/>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42"/>
          <p:cNvSpPr>
            <a:spLocks/>
          </p:cNvSpPr>
          <p:nvPr/>
        </p:nvSpPr>
        <p:spPr bwMode="auto">
          <a:xfrm>
            <a:off x="9491392" y="3407546"/>
            <a:ext cx="890270" cy="888291"/>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3"/>
          <p:cNvSpPr>
            <a:spLocks/>
          </p:cNvSpPr>
          <p:nvPr/>
        </p:nvSpPr>
        <p:spPr bwMode="auto">
          <a:xfrm>
            <a:off x="9962019" y="4321730"/>
            <a:ext cx="209822" cy="187218"/>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4"/>
          <p:cNvSpPr>
            <a:spLocks/>
          </p:cNvSpPr>
          <p:nvPr/>
        </p:nvSpPr>
        <p:spPr bwMode="auto">
          <a:xfrm>
            <a:off x="9509039" y="4313763"/>
            <a:ext cx="131384" cy="213111"/>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45"/>
          <p:cNvSpPr>
            <a:spLocks/>
          </p:cNvSpPr>
          <p:nvPr/>
        </p:nvSpPr>
        <p:spPr bwMode="auto">
          <a:xfrm>
            <a:off x="10050261" y="3851692"/>
            <a:ext cx="331401" cy="444146"/>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46"/>
          <p:cNvSpPr>
            <a:spLocks/>
          </p:cNvSpPr>
          <p:nvPr/>
        </p:nvSpPr>
        <p:spPr bwMode="auto">
          <a:xfrm>
            <a:off x="10950336" y="4739983"/>
            <a:ext cx="900075" cy="1384221"/>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47"/>
          <p:cNvSpPr>
            <a:spLocks/>
          </p:cNvSpPr>
          <p:nvPr/>
        </p:nvSpPr>
        <p:spPr bwMode="auto">
          <a:xfrm>
            <a:off x="9509039" y="6177979"/>
            <a:ext cx="1153037" cy="513854"/>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48"/>
          <p:cNvSpPr>
            <a:spLocks/>
          </p:cNvSpPr>
          <p:nvPr/>
        </p:nvSpPr>
        <p:spPr bwMode="auto">
          <a:xfrm>
            <a:off x="10565990" y="5823459"/>
            <a:ext cx="1329522" cy="97592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9"/>
          <p:cNvSpPr>
            <a:spLocks/>
          </p:cNvSpPr>
          <p:nvPr/>
        </p:nvSpPr>
        <p:spPr bwMode="auto">
          <a:xfrm>
            <a:off x="9997316" y="4401397"/>
            <a:ext cx="533377" cy="880324"/>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0"/>
          <p:cNvSpPr>
            <a:spLocks/>
          </p:cNvSpPr>
          <p:nvPr/>
        </p:nvSpPr>
        <p:spPr bwMode="auto">
          <a:xfrm>
            <a:off x="10313028" y="5600391"/>
            <a:ext cx="533377" cy="701073"/>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1"/>
          <p:cNvSpPr>
            <a:spLocks/>
          </p:cNvSpPr>
          <p:nvPr/>
        </p:nvSpPr>
        <p:spPr bwMode="auto">
          <a:xfrm>
            <a:off x="9954175" y="5369355"/>
            <a:ext cx="60790" cy="79667"/>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52"/>
          <p:cNvSpPr>
            <a:spLocks/>
          </p:cNvSpPr>
          <p:nvPr/>
        </p:nvSpPr>
        <p:spPr bwMode="auto">
          <a:xfrm>
            <a:off x="10032613" y="5723875"/>
            <a:ext cx="60790" cy="81660"/>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3"/>
          <p:cNvSpPr>
            <a:spLocks/>
          </p:cNvSpPr>
          <p:nvPr/>
        </p:nvSpPr>
        <p:spPr bwMode="auto">
          <a:xfrm>
            <a:off x="10111051" y="6008685"/>
            <a:ext cx="52946" cy="71701"/>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4"/>
          <p:cNvSpPr>
            <a:spLocks/>
          </p:cNvSpPr>
          <p:nvPr/>
        </p:nvSpPr>
        <p:spPr bwMode="auto">
          <a:xfrm>
            <a:off x="10662076" y="6657974"/>
            <a:ext cx="60790" cy="6174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55"/>
          <p:cNvSpPr>
            <a:spLocks/>
          </p:cNvSpPr>
          <p:nvPr/>
        </p:nvSpPr>
        <p:spPr bwMode="auto">
          <a:xfrm>
            <a:off x="10871898" y="4899318"/>
            <a:ext cx="166681" cy="958000"/>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6"/>
          <p:cNvSpPr>
            <a:spLocks/>
          </p:cNvSpPr>
          <p:nvPr/>
        </p:nvSpPr>
        <p:spPr bwMode="auto">
          <a:xfrm>
            <a:off x="11169962" y="5964868"/>
            <a:ext cx="541221" cy="346553"/>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57"/>
          <p:cNvSpPr>
            <a:spLocks/>
          </p:cNvSpPr>
          <p:nvPr/>
        </p:nvSpPr>
        <p:spPr bwMode="auto">
          <a:xfrm>
            <a:off x="10783655" y="6612166"/>
            <a:ext cx="290220" cy="115518"/>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8"/>
          <p:cNvSpPr>
            <a:spLocks/>
          </p:cNvSpPr>
          <p:nvPr/>
        </p:nvSpPr>
        <p:spPr bwMode="auto">
          <a:xfrm>
            <a:off x="10767967" y="6452831"/>
            <a:ext cx="488276" cy="97593"/>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67"/>
          <p:cNvSpPr>
            <a:spLocks/>
          </p:cNvSpPr>
          <p:nvPr/>
        </p:nvSpPr>
        <p:spPr bwMode="auto">
          <a:xfrm>
            <a:off x="8485425" y="5094503"/>
            <a:ext cx="447096" cy="1376254"/>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1"/>
          <p:cNvSpPr>
            <a:spLocks/>
          </p:cNvSpPr>
          <p:nvPr/>
        </p:nvSpPr>
        <p:spPr bwMode="auto">
          <a:xfrm>
            <a:off x="8712895" y="5094503"/>
            <a:ext cx="88243" cy="89626"/>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rot="60000">
            <a:off x="8154771" y="5055231"/>
            <a:ext cx="2778659" cy="1820401"/>
            <a:chOff x="8069710" y="5172191"/>
            <a:chExt cx="2778659" cy="1820401"/>
          </a:xfrm>
        </p:grpSpPr>
        <p:sp>
          <p:nvSpPr>
            <p:cNvPr id="52" name="Freeform 159"/>
            <p:cNvSpPr>
              <a:spLocks/>
            </p:cNvSpPr>
            <p:nvPr/>
          </p:nvSpPr>
          <p:spPr bwMode="auto">
            <a:xfrm>
              <a:off x="8436404" y="6841224"/>
              <a:ext cx="1957025" cy="151368"/>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0"/>
            <p:cNvSpPr>
              <a:spLocks/>
            </p:cNvSpPr>
            <p:nvPr/>
          </p:nvSpPr>
          <p:spPr bwMode="auto">
            <a:xfrm>
              <a:off x="8069710" y="6522555"/>
              <a:ext cx="409838" cy="470037"/>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61"/>
            <p:cNvSpPr>
              <a:spLocks/>
            </p:cNvSpPr>
            <p:nvPr/>
          </p:nvSpPr>
          <p:spPr bwMode="auto">
            <a:xfrm>
              <a:off x="8077550" y="6468776"/>
              <a:ext cx="1635429" cy="408296"/>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92"/>
            <p:cNvSpPr>
              <a:spLocks/>
            </p:cNvSpPr>
            <p:nvPr/>
          </p:nvSpPr>
          <p:spPr bwMode="auto">
            <a:xfrm>
              <a:off x="8418756" y="5172191"/>
              <a:ext cx="2429613" cy="1748698"/>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93"/>
            <p:cNvSpPr>
              <a:spLocks/>
            </p:cNvSpPr>
            <p:nvPr/>
          </p:nvSpPr>
          <p:spPr bwMode="auto">
            <a:xfrm>
              <a:off x="8461896" y="5251858"/>
              <a:ext cx="2386473" cy="1669031"/>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smtClean="0">
                <a:latin typeface="Franklin Gothic Book"/>
              </a:rPr>
              <a:t>Even </a:t>
            </a:r>
            <a:r>
              <a:rPr lang="en-US" dirty="0">
                <a:latin typeface="Franklin Gothic Book"/>
              </a:rPr>
              <a:t>experienced </a:t>
            </a:r>
            <a:r>
              <a:rPr lang="en-US" dirty="0" smtClean="0">
                <a:latin typeface="Franklin Gothic Book"/>
              </a:rPr>
              <a:t>Internet </a:t>
            </a:r>
            <a:r>
              <a:rPr lang="en-US" dirty="0">
                <a:latin typeface="Franklin Gothic Book"/>
              </a:rPr>
              <a:t>users unwittingly do things online that put them at risk. Internet-based crime can happen to anyone</a:t>
            </a:r>
            <a:r>
              <a:rPr lang="en-US" dirty="0" smtClean="0">
                <a:latin typeface="Franklin Gothic Book"/>
              </a:rPr>
              <a:t>.</a:t>
            </a:r>
            <a:endParaRPr lang="en-US" sz="2000" dirty="0">
              <a:latin typeface="Franklin Gothic Book"/>
            </a:endParaRPr>
          </a:p>
        </p:txBody>
      </p:sp>
      <p:sp>
        <p:nvSpPr>
          <p:cNvPr id="3" name="Title 2"/>
          <p:cNvSpPr>
            <a:spLocks noGrp="1"/>
          </p:cNvSpPr>
          <p:nvPr>
            <p:ph type="title"/>
          </p:nvPr>
        </p:nvSpPr>
        <p:spPr>
          <a:xfrm>
            <a:off x="2088108" y="1944063"/>
            <a:ext cx="9085116" cy="775597"/>
          </a:xfrm>
        </p:spPr>
        <p:txBody>
          <a:bodyPr/>
          <a:lstStyle/>
          <a:p>
            <a:pPr lvl="0"/>
            <a:r>
              <a:rPr lang="en-US" sz="3600" dirty="0" smtClean="0"/>
              <a:t>But I already know how to use the Internet!</a:t>
            </a:r>
            <a:endParaRPr lang="en-US" sz="3600" dirty="0"/>
          </a:p>
        </p:txBody>
      </p:sp>
    </p:spTree>
    <p:extLst>
      <p:ext uri="{BB962C8B-B14F-4D97-AF65-F5344CB8AC3E}">
        <p14:creationId xmlns:p14="http://schemas.microsoft.com/office/powerpoint/2010/main" val="191896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ontent Placeholder 5"/>
          <p:cNvGraphicFramePr>
            <a:graphicFrameLocks/>
          </p:cNvGraphicFramePr>
          <p:nvPr>
            <p:extLst>
              <p:ext uri="{D42A27DB-BD31-4B8C-83A1-F6EECF244321}">
                <p14:modId xmlns:p14="http://schemas.microsoft.com/office/powerpoint/2010/main" val="2385745671"/>
              </p:ext>
            </p:extLst>
          </p:nvPr>
        </p:nvGraphicFramePr>
        <p:xfrm>
          <a:off x="3074784" y="2698595"/>
          <a:ext cx="8130540" cy="373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088108" y="605671"/>
            <a:ext cx="9736271" cy="1384995"/>
          </a:xfrm>
        </p:spPr>
        <p:txBody>
          <a:bodyPr/>
          <a:lstStyle/>
          <a:p>
            <a:pPr lvl="0"/>
            <a:r>
              <a:rPr lang="en-US" dirty="0" smtClean="0"/>
              <a:t>If you’re not aware of Internet safety,</a:t>
            </a:r>
            <a:br>
              <a:rPr lang="en-US" dirty="0" smtClean="0"/>
            </a:br>
            <a:r>
              <a:rPr lang="en-US" dirty="0" smtClean="0"/>
              <a:t>you might be at risk of…</a:t>
            </a:r>
            <a:endParaRPr lang="en-US" dirty="0"/>
          </a:p>
        </p:txBody>
      </p:sp>
    </p:spTree>
    <p:extLst>
      <p:ext uri="{BB962C8B-B14F-4D97-AF65-F5344CB8AC3E}">
        <p14:creationId xmlns:p14="http://schemas.microsoft.com/office/powerpoint/2010/main" val="4167393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29718" y="2482889"/>
            <a:ext cx="9598370" cy="4386262"/>
            <a:chOff x="2088108" y="2471738"/>
            <a:chExt cx="9598370" cy="4386262"/>
          </a:xfrm>
        </p:grpSpPr>
        <p:graphicFrame>
          <p:nvGraphicFramePr>
            <p:cNvPr id="16" name="Content Placeholder 8"/>
            <p:cNvGraphicFramePr>
              <a:graphicFrameLocks/>
            </p:cNvGraphicFramePr>
            <p:nvPr>
              <p:extLst>
                <p:ext uri="{D42A27DB-BD31-4B8C-83A1-F6EECF244321}">
                  <p14:modId xmlns:p14="http://schemas.microsoft.com/office/powerpoint/2010/main" val="196006861"/>
                </p:ext>
              </p:extLst>
            </p:nvPr>
          </p:nvGraphicFramePr>
          <p:xfrm>
            <a:off x="3051717" y="2471738"/>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2088108" y="3005138"/>
              <a:ext cx="2377956" cy="1169551"/>
            </a:xfrm>
            <a:prstGeom prst="rect">
              <a:avLst/>
            </a:prstGeom>
            <a:noFill/>
          </p:spPr>
          <p:txBody>
            <a:bodyPr wrap="square" rtlCol="0" anchor="ctr">
              <a:spAutoFit/>
            </a:bodyPr>
            <a:lstStyle/>
            <a:p>
              <a:pPr algn="r"/>
              <a:r>
                <a:rPr lang="en-US" sz="1400" dirty="0" smtClean="0">
                  <a:solidFill>
                    <a:srgbClr val="000000"/>
                  </a:solidFill>
                  <a:latin typeface="Franklin Gothic Book"/>
                </a:rPr>
                <a:t>Studies estimate that up to 48% of American computers are infected with malware, which is an intentionally malicious program or code.</a:t>
              </a:r>
              <a:endParaRPr lang="en-US" sz="1400" dirty="0">
                <a:solidFill>
                  <a:srgbClr val="000000"/>
                </a:solidFill>
                <a:latin typeface="Franklin Gothic Book"/>
              </a:endParaRPr>
            </a:p>
          </p:txBody>
        </p:sp>
        <p:sp>
          <p:nvSpPr>
            <p:cNvPr id="18" name="TextBox 17"/>
            <p:cNvSpPr txBox="1"/>
            <p:nvPr/>
          </p:nvSpPr>
          <p:spPr>
            <a:xfrm>
              <a:off x="9223917" y="4438072"/>
              <a:ext cx="2462561" cy="1815882"/>
            </a:xfrm>
            <a:prstGeom prst="rect">
              <a:avLst/>
            </a:prstGeom>
            <a:noFill/>
          </p:spPr>
          <p:txBody>
            <a:bodyPr wrap="square" rtlCol="0" anchor="ctr">
              <a:spAutoFit/>
            </a:bodyPr>
            <a:lstStyle/>
            <a:p>
              <a:r>
                <a:rPr lang="en-US" sz="1400" dirty="0" smtClean="0">
                  <a:solidFill>
                    <a:srgbClr val="000000"/>
                  </a:solidFill>
                  <a:latin typeface="Franklin Gothic Book"/>
                </a:rPr>
                <a:t>Only 38-48% of victims of identity theft learn that they’re being victimized within four months of the theft beginning. This means that by the time most people realize what’s going on, major damage has already been done.</a:t>
              </a:r>
              <a:endParaRPr lang="en-US" sz="1400" dirty="0">
                <a:solidFill>
                  <a:srgbClr val="000000"/>
                </a:solidFill>
                <a:latin typeface="Franklin Gothic Book"/>
              </a:endParaRPr>
            </a:p>
          </p:txBody>
        </p:sp>
        <p:sp>
          <p:nvSpPr>
            <p:cNvPr id="19" name="TextBox 18"/>
            <p:cNvSpPr txBox="1"/>
            <p:nvPr/>
          </p:nvSpPr>
          <p:spPr>
            <a:xfrm>
              <a:off x="2620538" y="4605338"/>
              <a:ext cx="2743444" cy="1384995"/>
            </a:xfrm>
            <a:prstGeom prst="rect">
              <a:avLst/>
            </a:prstGeom>
            <a:noFill/>
          </p:spPr>
          <p:txBody>
            <a:bodyPr wrap="square" rtlCol="0" anchor="ctr">
              <a:spAutoFit/>
            </a:bodyPr>
            <a:lstStyle/>
            <a:p>
              <a:pPr algn="r"/>
              <a:r>
                <a:rPr lang="en-US" sz="1400" dirty="0">
                  <a:solidFill>
                    <a:srgbClr val="000000"/>
                  </a:solidFill>
                  <a:latin typeface="Franklin Gothic Book"/>
                </a:rPr>
                <a:t>Of the </a:t>
              </a:r>
              <a:r>
                <a:rPr lang="en-US" sz="1400" dirty="0" smtClean="0">
                  <a:solidFill>
                    <a:srgbClr val="000000"/>
                  </a:solidFill>
                  <a:latin typeface="Franklin Gothic Book"/>
                </a:rPr>
                <a:t>Internet </a:t>
              </a:r>
              <a:r>
                <a:rPr lang="en-US" sz="1400" dirty="0">
                  <a:solidFill>
                    <a:srgbClr val="000000"/>
                  </a:solidFill>
                  <a:latin typeface="Franklin Gothic Book"/>
                </a:rPr>
                <a:t>fraud cases reported to the FBI in 2009, only 38% of the victims knew the perpetrator’s state of </a:t>
              </a:r>
              <a:r>
                <a:rPr lang="en-US" sz="1400" dirty="0" smtClean="0">
                  <a:solidFill>
                    <a:srgbClr val="000000"/>
                  </a:solidFill>
                  <a:latin typeface="Franklin Gothic Book"/>
                </a:rPr>
                <a:t>residence-- </a:t>
              </a:r>
              <a:r>
                <a:rPr lang="en-US" sz="1400" dirty="0">
                  <a:solidFill>
                    <a:srgbClr val="000000"/>
                  </a:solidFill>
                  <a:latin typeface="Franklin Gothic Book"/>
                </a:rPr>
                <a:t>making most wrongdoers very hard to track down</a:t>
              </a:r>
              <a:r>
                <a:rPr lang="en-US" sz="1400" dirty="0" smtClean="0">
                  <a:solidFill>
                    <a:srgbClr val="000000"/>
                  </a:solidFill>
                  <a:latin typeface="Franklin Gothic Book"/>
                </a:rPr>
                <a:t>.</a:t>
              </a:r>
              <a:endParaRPr lang="en-US" sz="1400" dirty="0">
                <a:solidFill>
                  <a:srgbClr val="000000"/>
                </a:solidFill>
                <a:latin typeface="Franklin Gothic Book"/>
              </a:endParaRPr>
            </a:p>
          </p:txBody>
        </p:sp>
        <p:sp>
          <p:nvSpPr>
            <p:cNvPr id="20" name="TextBox 19"/>
            <p:cNvSpPr txBox="1"/>
            <p:nvPr/>
          </p:nvSpPr>
          <p:spPr>
            <a:xfrm>
              <a:off x="8257478" y="3112859"/>
              <a:ext cx="2763644" cy="954107"/>
            </a:xfrm>
            <a:prstGeom prst="rect">
              <a:avLst/>
            </a:prstGeom>
            <a:noFill/>
          </p:spPr>
          <p:txBody>
            <a:bodyPr wrap="square" rtlCol="0" anchor="ctr">
              <a:spAutoFit/>
            </a:bodyPr>
            <a:lstStyle/>
            <a:p>
              <a:r>
                <a:rPr lang="en-US" sz="1400" dirty="0">
                  <a:solidFill>
                    <a:srgbClr val="000000"/>
                  </a:solidFill>
                  <a:latin typeface="Franklin Gothic Book"/>
                </a:rPr>
                <a:t>As many as 10 million Americans are affected by identity </a:t>
              </a:r>
              <a:r>
                <a:rPr lang="en-US" sz="1400" dirty="0" smtClean="0">
                  <a:solidFill>
                    <a:srgbClr val="000000"/>
                  </a:solidFill>
                  <a:latin typeface="Franklin Gothic Book"/>
                </a:rPr>
                <a:t>theft--one </a:t>
              </a:r>
              <a:r>
                <a:rPr lang="en-US" sz="1400" dirty="0">
                  <a:solidFill>
                    <a:srgbClr val="000000"/>
                  </a:solidFill>
                  <a:latin typeface="Franklin Gothic Book"/>
                </a:rPr>
                <a:t>of the biggest dangers on the I</a:t>
              </a:r>
              <a:r>
                <a:rPr lang="en-US" sz="1400" dirty="0" smtClean="0">
                  <a:solidFill>
                    <a:srgbClr val="000000"/>
                  </a:solidFill>
                  <a:latin typeface="Franklin Gothic Book"/>
                </a:rPr>
                <a:t>nternet--every </a:t>
              </a:r>
              <a:r>
                <a:rPr lang="en-US" sz="1400" dirty="0">
                  <a:solidFill>
                    <a:srgbClr val="000000"/>
                  </a:solidFill>
                  <a:latin typeface="Franklin Gothic Book"/>
                </a:rPr>
                <a:t>year</a:t>
              </a:r>
              <a:r>
                <a:rPr lang="en-US" sz="1400" dirty="0" smtClean="0">
                  <a:solidFill>
                    <a:srgbClr val="000000"/>
                  </a:solidFill>
                  <a:latin typeface="Franklin Gothic Book"/>
                </a:rPr>
                <a:t>.</a:t>
              </a:r>
              <a:endParaRPr lang="en-US" sz="1400" dirty="0">
                <a:solidFill>
                  <a:srgbClr val="000000"/>
                </a:solidFill>
                <a:latin typeface="Franklin Gothic Book"/>
              </a:endParaRPr>
            </a:p>
          </p:txBody>
        </p:sp>
      </p:grpSp>
      <p:sp>
        <p:nvSpPr>
          <p:cNvPr id="3" name="Title 2"/>
          <p:cNvSpPr>
            <a:spLocks noGrp="1"/>
          </p:cNvSpPr>
          <p:nvPr>
            <p:ph type="title"/>
          </p:nvPr>
        </p:nvSpPr>
        <p:spPr/>
        <p:txBody>
          <a:bodyPr/>
          <a:lstStyle/>
          <a:p>
            <a:pPr lvl="0"/>
            <a:r>
              <a:rPr lang="en-US" smtClean="0"/>
              <a:t>Things you might not know about </a:t>
            </a:r>
            <a:br>
              <a:rPr lang="en-US" smtClean="0"/>
            </a:br>
            <a:r>
              <a:rPr lang="en-US" smtClean="0"/>
              <a:t>Internet safety:</a:t>
            </a:r>
            <a:endParaRPr lang="en-US" dirty="0"/>
          </a:p>
        </p:txBody>
      </p:sp>
    </p:spTree>
    <p:extLst>
      <p:ext uri="{BB962C8B-B14F-4D97-AF65-F5344CB8AC3E}">
        <p14:creationId xmlns:p14="http://schemas.microsoft.com/office/powerpoint/2010/main" val="1474347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6" y="3839314"/>
            <a:ext cx="4856001" cy="861774"/>
          </a:xfrm>
          <a:prstGeom prst="rect">
            <a:avLst/>
          </a:prstGeom>
          <a:noFill/>
        </p:spPr>
        <p:txBody>
          <a:bodyPr wrap="square" lIns="274320" tIns="182880" rIns="274320" bIns="182880" rtlCol="0" anchor="b">
            <a:spAutoFit/>
          </a:bodyPr>
          <a:lstStyle/>
          <a:p>
            <a:r>
              <a:rPr lang="en-US" sz="3200" i="1" dirty="0" smtClean="0">
                <a:solidFill>
                  <a:schemeClr val="bg1"/>
                </a:solidFill>
                <a:latin typeface="Franklin Gothic Book" panose="020B0503020102020204" pitchFamily="34" charset="0"/>
              </a:rPr>
              <a:t>Don’t freak out!</a:t>
            </a:r>
            <a:endParaRPr lang="en-US" sz="1600" i="1" dirty="0">
              <a:latin typeface="Franklin Gothic Book"/>
            </a:endParaRPr>
          </a:p>
        </p:txBody>
      </p:sp>
      <p:sp>
        <p:nvSpPr>
          <p:cNvPr id="61" name="TextBox 60"/>
          <p:cNvSpPr txBox="1"/>
          <p:nvPr/>
        </p:nvSpPr>
        <p:spPr>
          <a:xfrm>
            <a:off x="2086176" y="4948516"/>
            <a:ext cx="4761191" cy="923330"/>
          </a:xfrm>
          <a:prstGeom prst="rect">
            <a:avLst/>
          </a:prstGeom>
          <a:noFill/>
        </p:spPr>
        <p:txBody>
          <a:bodyPr wrap="square" lIns="274320" tIns="182880" rIns="274320" bIns="182880" rtlCol="0">
            <a:spAutoFit/>
          </a:bodyPr>
          <a:lstStyle/>
          <a:p>
            <a:r>
              <a:rPr lang="en-US" dirty="0">
                <a:latin typeface="Franklin Gothic Book"/>
              </a:rPr>
              <a:t>There are several easy steps that you can take to </a:t>
            </a:r>
            <a:r>
              <a:rPr lang="en-US" dirty="0" smtClean="0">
                <a:latin typeface="Franklin Gothic Book"/>
              </a:rPr>
              <a:t>protect yourself online</a:t>
            </a:r>
            <a:r>
              <a:rPr lang="en-US" dirty="0">
                <a:latin typeface="Franklin Gothic Book"/>
              </a:rPr>
              <a:t>.</a:t>
            </a:r>
          </a:p>
        </p:txBody>
      </p:sp>
      <p:grpSp>
        <p:nvGrpSpPr>
          <p:cNvPr id="59" name="Group 58"/>
          <p:cNvGrpSpPr/>
          <p:nvPr/>
        </p:nvGrpSpPr>
        <p:grpSpPr>
          <a:xfrm>
            <a:off x="7483309" y="2542478"/>
            <a:ext cx="4485841" cy="4315522"/>
            <a:chOff x="4014439" y="3578087"/>
            <a:chExt cx="4560806" cy="4387641"/>
          </a:xfrm>
        </p:grpSpPr>
        <p:pic>
          <p:nvPicPr>
            <p:cNvPr id="60" name="Picture 3" descr="C:\Users\elizabeth\AppData\Local\Microsoft\Windows\Temporary Internet Files\Content.IE5\6XHOQSLH\MP900427654[1].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6543" b="58008" l="9309" r="99202">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foregroundMark x1="29388" y1="51074" x2="39229" y2="46875"/>
                          <a14:foregroundMark x1="47074" y1="49023" x2="68218" y2="58008"/>
                          <a14:foregroundMark x1="66090" y1="19727" x2="66090" y2="19727"/>
                          <a14:foregroundMark x1="77660" y1="23145" x2="77660" y2="23145"/>
                          <a14:backgroundMark x1="60904" y1="32227" x2="60904" y2="32227"/>
                          <a14:backgroundMark x1="60239" y1="31934" x2="50532" y2="29492"/>
                          <a14:backgroundMark x1="37766" y1="41113" x2="39362" y2="38379"/>
                          <a14:backgroundMark x1="40426" y1="36035" x2="38963" y2="38086"/>
                          <a14:backgroundMark x1="95745" y1="41602" x2="91090" y2="40527"/>
                          <a14:backgroundMark x1="83511" y1="50684" x2="79122" y2="61914"/>
                        </a14:backgroundRemoval>
                      </a14:imgEffect>
                    </a14:imgLayer>
                  </a14:imgProps>
                </a:ext>
                <a:ext uri="{28A0092B-C50C-407E-A947-70E740481C1C}">
                  <a14:useLocalDpi xmlns:a14="http://schemas.microsoft.com/office/drawing/2010/main"/>
                </a:ext>
              </a:extLst>
            </a:blip>
            <a:srcRect l="21877" t="7313" r="2881" b="42445"/>
            <a:stretch/>
          </p:blipFill>
          <p:spPr bwMode="auto">
            <a:xfrm>
              <a:off x="4014439" y="3818929"/>
              <a:ext cx="4560806" cy="414679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3" name="Freeform 62"/>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4" name="Freeform 63"/>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5" name="Freeform 64"/>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grpSp>
      </p:grpSp>
      <p:sp>
        <p:nvSpPr>
          <p:cNvPr id="4" name="Title 3"/>
          <p:cNvSpPr>
            <a:spLocks noGrp="1"/>
          </p:cNvSpPr>
          <p:nvPr>
            <p:ph type="title"/>
          </p:nvPr>
        </p:nvSpPr>
        <p:spPr/>
        <p:txBody>
          <a:bodyPr/>
          <a:lstStyle/>
          <a:p>
            <a:r>
              <a:rPr lang="en-US" smtClean="0"/>
              <a:t>Okay, okay, I believe you!</a:t>
            </a:r>
            <a:br>
              <a:rPr lang="en-US" smtClean="0"/>
            </a:br>
            <a:r>
              <a:rPr lang="en-US" smtClean="0"/>
              <a:t>So what can I do?</a:t>
            </a:r>
            <a:endParaRPr lang="en-US" dirty="0"/>
          </a:p>
        </p:txBody>
      </p:sp>
    </p:spTree>
    <p:extLst>
      <p:ext uri="{BB962C8B-B14F-4D97-AF65-F5344CB8AC3E}">
        <p14:creationId xmlns:p14="http://schemas.microsoft.com/office/powerpoint/2010/main" val="3063453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2086176" y="4948516"/>
            <a:ext cx="4872185" cy="1200329"/>
          </a:xfrm>
          <a:prstGeom prst="rect">
            <a:avLst/>
          </a:prstGeom>
          <a:noFill/>
        </p:spPr>
        <p:txBody>
          <a:bodyPr wrap="square" lIns="274320" tIns="182880" rIns="274320" bIns="182880" rtlCol="0">
            <a:spAutoFit/>
          </a:bodyPr>
          <a:lstStyle/>
          <a:p>
            <a:r>
              <a:rPr lang="en-US" dirty="0" smtClean="0">
                <a:latin typeface="Franklin Gothic Book"/>
              </a:rPr>
              <a:t>Taking certain precautions and adopting safe habits can go a long way toward protecting you from personal harm.</a:t>
            </a:r>
            <a:endParaRPr lang="en-US" dirty="0">
              <a:latin typeface="Franklin Gothic Book"/>
            </a:endParaRPr>
          </a:p>
        </p:txBody>
      </p:sp>
      <p:grpSp>
        <p:nvGrpSpPr>
          <p:cNvPr id="17" name="Group 74"/>
          <p:cNvGrpSpPr>
            <a:grpSpLocks noChangeAspect="1"/>
          </p:cNvGrpSpPr>
          <p:nvPr/>
        </p:nvGrpSpPr>
        <p:grpSpPr bwMode="auto">
          <a:xfrm>
            <a:off x="8090797" y="2662090"/>
            <a:ext cx="2473911" cy="3240122"/>
            <a:chOff x="5848" y="835"/>
            <a:chExt cx="1482" cy="1941"/>
          </a:xfrm>
        </p:grpSpPr>
        <p:sp>
          <p:nvSpPr>
            <p:cNvPr id="85" name="AutoShape 73"/>
            <p:cNvSpPr>
              <a:spLocks noChangeAspect="1" noChangeArrowheads="1" noTextEdit="1"/>
            </p:cNvSpPr>
            <p:nvPr/>
          </p:nvSpPr>
          <p:spPr bwMode="auto">
            <a:xfrm>
              <a:off x="5848" y="835"/>
              <a:ext cx="1482"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6"/>
            <p:cNvSpPr>
              <a:spLocks/>
            </p:cNvSpPr>
            <p:nvPr/>
          </p:nvSpPr>
          <p:spPr bwMode="auto">
            <a:xfrm>
              <a:off x="6149" y="1785"/>
              <a:ext cx="528" cy="430"/>
            </a:xfrm>
            <a:custGeom>
              <a:avLst/>
              <a:gdLst>
                <a:gd name="T0" fmla="*/ 474 w 528"/>
                <a:gd name="T1" fmla="*/ 277 h 430"/>
                <a:gd name="T2" fmla="*/ 474 w 528"/>
                <a:gd name="T3" fmla="*/ 277 h 430"/>
                <a:gd name="T4" fmla="*/ 426 w 528"/>
                <a:gd name="T5" fmla="*/ 257 h 430"/>
                <a:gd name="T6" fmla="*/ 318 w 528"/>
                <a:gd name="T7" fmla="*/ 200 h 430"/>
                <a:gd name="T8" fmla="*/ 254 w 528"/>
                <a:gd name="T9" fmla="*/ 166 h 430"/>
                <a:gd name="T10" fmla="*/ 193 w 528"/>
                <a:gd name="T11" fmla="*/ 129 h 430"/>
                <a:gd name="T12" fmla="*/ 139 w 528"/>
                <a:gd name="T13" fmla="*/ 92 h 430"/>
                <a:gd name="T14" fmla="*/ 115 w 528"/>
                <a:gd name="T15" fmla="*/ 75 h 430"/>
                <a:gd name="T16" fmla="*/ 98 w 528"/>
                <a:gd name="T17" fmla="*/ 58 h 430"/>
                <a:gd name="T18" fmla="*/ 98 w 528"/>
                <a:gd name="T19" fmla="*/ 58 h 430"/>
                <a:gd name="T20" fmla="*/ 68 w 528"/>
                <a:gd name="T21" fmla="*/ 31 h 430"/>
                <a:gd name="T22" fmla="*/ 41 w 528"/>
                <a:gd name="T23" fmla="*/ 14 h 430"/>
                <a:gd name="T24" fmla="*/ 20 w 528"/>
                <a:gd name="T25" fmla="*/ 4 h 430"/>
                <a:gd name="T26" fmla="*/ 14 w 528"/>
                <a:gd name="T27" fmla="*/ 0 h 430"/>
                <a:gd name="T28" fmla="*/ 7 w 528"/>
                <a:gd name="T29" fmla="*/ 0 h 430"/>
                <a:gd name="T30" fmla="*/ 0 w 528"/>
                <a:gd name="T31" fmla="*/ 4 h 430"/>
                <a:gd name="T32" fmla="*/ 0 w 528"/>
                <a:gd name="T33" fmla="*/ 10 h 430"/>
                <a:gd name="T34" fmla="*/ 0 w 528"/>
                <a:gd name="T35" fmla="*/ 17 h 430"/>
                <a:gd name="T36" fmla="*/ 0 w 528"/>
                <a:gd name="T37" fmla="*/ 24 h 430"/>
                <a:gd name="T38" fmla="*/ 14 w 528"/>
                <a:gd name="T39" fmla="*/ 48 h 430"/>
                <a:gd name="T40" fmla="*/ 41 w 528"/>
                <a:gd name="T41" fmla="*/ 81 h 430"/>
                <a:gd name="T42" fmla="*/ 41 w 528"/>
                <a:gd name="T43" fmla="*/ 81 h 430"/>
                <a:gd name="T44" fmla="*/ 122 w 528"/>
                <a:gd name="T45" fmla="*/ 166 h 430"/>
                <a:gd name="T46" fmla="*/ 176 w 528"/>
                <a:gd name="T47" fmla="*/ 217 h 430"/>
                <a:gd name="T48" fmla="*/ 234 w 528"/>
                <a:gd name="T49" fmla="*/ 267 h 430"/>
                <a:gd name="T50" fmla="*/ 295 w 528"/>
                <a:gd name="T51" fmla="*/ 318 h 430"/>
                <a:gd name="T52" fmla="*/ 355 w 528"/>
                <a:gd name="T53" fmla="*/ 362 h 430"/>
                <a:gd name="T54" fmla="*/ 413 w 528"/>
                <a:gd name="T55" fmla="*/ 396 h 430"/>
                <a:gd name="T56" fmla="*/ 440 w 528"/>
                <a:gd name="T57" fmla="*/ 409 h 430"/>
                <a:gd name="T58" fmla="*/ 467 w 528"/>
                <a:gd name="T59" fmla="*/ 423 h 430"/>
                <a:gd name="T60" fmla="*/ 467 w 528"/>
                <a:gd name="T61" fmla="*/ 423 h 430"/>
                <a:gd name="T62" fmla="*/ 491 w 528"/>
                <a:gd name="T63" fmla="*/ 430 h 430"/>
                <a:gd name="T64" fmla="*/ 508 w 528"/>
                <a:gd name="T65" fmla="*/ 430 h 430"/>
                <a:gd name="T66" fmla="*/ 518 w 528"/>
                <a:gd name="T67" fmla="*/ 426 h 430"/>
                <a:gd name="T68" fmla="*/ 525 w 528"/>
                <a:gd name="T69" fmla="*/ 420 h 430"/>
                <a:gd name="T70" fmla="*/ 528 w 528"/>
                <a:gd name="T71" fmla="*/ 409 h 430"/>
                <a:gd name="T72" fmla="*/ 528 w 528"/>
                <a:gd name="T73" fmla="*/ 399 h 430"/>
                <a:gd name="T74" fmla="*/ 521 w 528"/>
                <a:gd name="T75" fmla="*/ 369 h 430"/>
                <a:gd name="T76" fmla="*/ 508 w 528"/>
                <a:gd name="T77" fmla="*/ 338 h 430"/>
                <a:gd name="T78" fmla="*/ 491 w 528"/>
                <a:gd name="T79" fmla="*/ 308 h 430"/>
                <a:gd name="T80" fmla="*/ 474 w 528"/>
                <a:gd name="T81" fmla="*/ 277 h 430"/>
                <a:gd name="T82" fmla="*/ 474 w 528"/>
                <a:gd name="T83"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430">
                  <a:moveTo>
                    <a:pt x="474" y="277"/>
                  </a:moveTo>
                  <a:lnTo>
                    <a:pt x="474" y="277"/>
                  </a:lnTo>
                  <a:lnTo>
                    <a:pt x="426" y="257"/>
                  </a:lnTo>
                  <a:lnTo>
                    <a:pt x="318" y="200"/>
                  </a:lnTo>
                  <a:lnTo>
                    <a:pt x="254" y="166"/>
                  </a:lnTo>
                  <a:lnTo>
                    <a:pt x="193" y="129"/>
                  </a:lnTo>
                  <a:lnTo>
                    <a:pt x="139" y="92"/>
                  </a:lnTo>
                  <a:lnTo>
                    <a:pt x="115" y="75"/>
                  </a:lnTo>
                  <a:lnTo>
                    <a:pt x="98" y="58"/>
                  </a:lnTo>
                  <a:lnTo>
                    <a:pt x="98" y="58"/>
                  </a:lnTo>
                  <a:lnTo>
                    <a:pt x="68" y="31"/>
                  </a:lnTo>
                  <a:lnTo>
                    <a:pt x="41" y="14"/>
                  </a:lnTo>
                  <a:lnTo>
                    <a:pt x="20" y="4"/>
                  </a:lnTo>
                  <a:lnTo>
                    <a:pt x="14" y="0"/>
                  </a:lnTo>
                  <a:lnTo>
                    <a:pt x="7" y="0"/>
                  </a:lnTo>
                  <a:lnTo>
                    <a:pt x="0" y="4"/>
                  </a:lnTo>
                  <a:lnTo>
                    <a:pt x="0" y="10"/>
                  </a:lnTo>
                  <a:lnTo>
                    <a:pt x="0" y="17"/>
                  </a:lnTo>
                  <a:lnTo>
                    <a:pt x="0" y="24"/>
                  </a:lnTo>
                  <a:lnTo>
                    <a:pt x="14" y="48"/>
                  </a:lnTo>
                  <a:lnTo>
                    <a:pt x="41" y="81"/>
                  </a:lnTo>
                  <a:lnTo>
                    <a:pt x="41" y="81"/>
                  </a:lnTo>
                  <a:lnTo>
                    <a:pt x="122" y="166"/>
                  </a:lnTo>
                  <a:lnTo>
                    <a:pt x="176" y="217"/>
                  </a:lnTo>
                  <a:lnTo>
                    <a:pt x="234" y="267"/>
                  </a:lnTo>
                  <a:lnTo>
                    <a:pt x="295" y="318"/>
                  </a:lnTo>
                  <a:lnTo>
                    <a:pt x="355" y="362"/>
                  </a:lnTo>
                  <a:lnTo>
                    <a:pt x="413" y="396"/>
                  </a:lnTo>
                  <a:lnTo>
                    <a:pt x="440" y="409"/>
                  </a:lnTo>
                  <a:lnTo>
                    <a:pt x="467" y="423"/>
                  </a:lnTo>
                  <a:lnTo>
                    <a:pt x="467" y="423"/>
                  </a:lnTo>
                  <a:lnTo>
                    <a:pt x="491" y="430"/>
                  </a:lnTo>
                  <a:lnTo>
                    <a:pt x="508" y="430"/>
                  </a:lnTo>
                  <a:lnTo>
                    <a:pt x="518" y="426"/>
                  </a:lnTo>
                  <a:lnTo>
                    <a:pt x="525" y="420"/>
                  </a:lnTo>
                  <a:lnTo>
                    <a:pt x="528" y="409"/>
                  </a:lnTo>
                  <a:lnTo>
                    <a:pt x="528" y="399"/>
                  </a:lnTo>
                  <a:lnTo>
                    <a:pt x="521" y="369"/>
                  </a:lnTo>
                  <a:lnTo>
                    <a:pt x="508" y="338"/>
                  </a:lnTo>
                  <a:lnTo>
                    <a:pt x="491" y="308"/>
                  </a:lnTo>
                  <a:lnTo>
                    <a:pt x="474" y="277"/>
                  </a:lnTo>
                  <a:lnTo>
                    <a:pt x="474" y="277"/>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77"/>
            <p:cNvSpPr>
              <a:spLocks/>
            </p:cNvSpPr>
            <p:nvPr/>
          </p:nvSpPr>
          <p:spPr bwMode="auto">
            <a:xfrm>
              <a:off x="6450" y="2005"/>
              <a:ext cx="129" cy="206"/>
            </a:xfrm>
            <a:custGeom>
              <a:avLst/>
              <a:gdLst>
                <a:gd name="T0" fmla="*/ 78 w 129"/>
                <a:gd name="T1" fmla="*/ 0 h 206"/>
                <a:gd name="T2" fmla="*/ 78 w 129"/>
                <a:gd name="T3" fmla="*/ 0 h 206"/>
                <a:gd name="T4" fmla="*/ 65 w 129"/>
                <a:gd name="T5" fmla="*/ 7 h 206"/>
                <a:gd name="T6" fmla="*/ 54 w 129"/>
                <a:gd name="T7" fmla="*/ 10 h 206"/>
                <a:gd name="T8" fmla="*/ 41 w 129"/>
                <a:gd name="T9" fmla="*/ 20 h 206"/>
                <a:gd name="T10" fmla="*/ 27 w 129"/>
                <a:gd name="T11" fmla="*/ 34 h 206"/>
                <a:gd name="T12" fmla="*/ 14 w 129"/>
                <a:gd name="T13" fmla="*/ 54 h 206"/>
                <a:gd name="T14" fmla="*/ 4 w 129"/>
                <a:gd name="T15" fmla="*/ 78 h 206"/>
                <a:gd name="T16" fmla="*/ 0 w 129"/>
                <a:gd name="T17" fmla="*/ 108 h 206"/>
                <a:gd name="T18" fmla="*/ 129 w 129"/>
                <a:gd name="T19" fmla="*/ 206 h 206"/>
                <a:gd name="T20" fmla="*/ 129 w 129"/>
                <a:gd name="T21" fmla="*/ 206 h 206"/>
                <a:gd name="T22" fmla="*/ 125 w 129"/>
                <a:gd name="T23" fmla="*/ 30 h 206"/>
                <a:gd name="T24" fmla="*/ 125 w 129"/>
                <a:gd name="T25" fmla="*/ 30 h 206"/>
                <a:gd name="T26" fmla="*/ 119 w 129"/>
                <a:gd name="T27" fmla="*/ 24 h 206"/>
                <a:gd name="T28" fmla="*/ 102 w 129"/>
                <a:gd name="T29" fmla="*/ 14 h 206"/>
                <a:gd name="T30" fmla="*/ 78 w 129"/>
                <a:gd name="T31" fmla="*/ 0 h 206"/>
                <a:gd name="T32" fmla="*/ 78 w 12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06">
                  <a:moveTo>
                    <a:pt x="78" y="0"/>
                  </a:moveTo>
                  <a:lnTo>
                    <a:pt x="78" y="0"/>
                  </a:lnTo>
                  <a:lnTo>
                    <a:pt x="65" y="7"/>
                  </a:lnTo>
                  <a:lnTo>
                    <a:pt x="54" y="10"/>
                  </a:lnTo>
                  <a:lnTo>
                    <a:pt x="41" y="20"/>
                  </a:lnTo>
                  <a:lnTo>
                    <a:pt x="27" y="34"/>
                  </a:lnTo>
                  <a:lnTo>
                    <a:pt x="14" y="54"/>
                  </a:lnTo>
                  <a:lnTo>
                    <a:pt x="4" y="78"/>
                  </a:lnTo>
                  <a:lnTo>
                    <a:pt x="0" y="108"/>
                  </a:lnTo>
                  <a:lnTo>
                    <a:pt x="129" y="206"/>
                  </a:lnTo>
                  <a:lnTo>
                    <a:pt x="129" y="206"/>
                  </a:lnTo>
                  <a:lnTo>
                    <a:pt x="125" y="30"/>
                  </a:lnTo>
                  <a:lnTo>
                    <a:pt x="125" y="30"/>
                  </a:lnTo>
                  <a:lnTo>
                    <a:pt x="119" y="24"/>
                  </a:lnTo>
                  <a:lnTo>
                    <a:pt x="102" y="14"/>
                  </a:lnTo>
                  <a:lnTo>
                    <a:pt x="78" y="0"/>
                  </a:lnTo>
                  <a:lnTo>
                    <a:pt x="78"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8"/>
            <p:cNvSpPr>
              <a:spLocks/>
            </p:cNvSpPr>
            <p:nvPr/>
          </p:nvSpPr>
          <p:spPr bwMode="auto">
            <a:xfrm>
              <a:off x="6109" y="1609"/>
              <a:ext cx="155" cy="251"/>
            </a:xfrm>
            <a:custGeom>
              <a:avLst/>
              <a:gdLst>
                <a:gd name="T0" fmla="*/ 155 w 155"/>
                <a:gd name="T1" fmla="*/ 251 h 251"/>
                <a:gd name="T2" fmla="*/ 155 w 155"/>
                <a:gd name="T3" fmla="*/ 251 h 251"/>
                <a:gd name="T4" fmla="*/ 128 w 155"/>
                <a:gd name="T5" fmla="*/ 227 h 251"/>
                <a:gd name="T6" fmla="*/ 111 w 155"/>
                <a:gd name="T7" fmla="*/ 207 h 251"/>
                <a:gd name="T8" fmla="*/ 98 w 155"/>
                <a:gd name="T9" fmla="*/ 186 h 251"/>
                <a:gd name="T10" fmla="*/ 98 w 155"/>
                <a:gd name="T11" fmla="*/ 186 h 251"/>
                <a:gd name="T12" fmla="*/ 91 w 155"/>
                <a:gd name="T13" fmla="*/ 166 h 251"/>
                <a:gd name="T14" fmla="*/ 88 w 155"/>
                <a:gd name="T15" fmla="*/ 142 h 251"/>
                <a:gd name="T16" fmla="*/ 77 w 155"/>
                <a:gd name="T17" fmla="*/ 115 h 251"/>
                <a:gd name="T18" fmla="*/ 71 w 155"/>
                <a:gd name="T19" fmla="*/ 102 h 251"/>
                <a:gd name="T20" fmla="*/ 60 w 155"/>
                <a:gd name="T21" fmla="*/ 88 h 251"/>
                <a:gd name="T22" fmla="*/ 60 w 155"/>
                <a:gd name="T23" fmla="*/ 88 h 251"/>
                <a:gd name="T24" fmla="*/ 27 w 155"/>
                <a:gd name="T25" fmla="*/ 41 h 251"/>
                <a:gd name="T26" fmla="*/ 13 w 155"/>
                <a:gd name="T27" fmla="*/ 17 h 251"/>
                <a:gd name="T28" fmla="*/ 3 w 155"/>
                <a:gd name="T29" fmla="*/ 0 h 251"/>
                <a:gd name="T30" fmla="*/ 3 w 155"/>
                <a:gd name="T31" fmla="*/ 0 h 251"/>
                <a:gd name="T32" fmla="*/ 3 w 155"/>
                <a:gd name="T33" fmla="*/ 4 h 251"/>
                <a:gd name="T34" fmla="*/ 0 w 155"/>
                <a:gd name="T35" fmla="*/ 11 h 251"/>
                <a:gd name="T36" fmla="*/ 0 w 155"/>
                <a:gd name="T37" fmla="*/ 24 h 251"/>
                <a:gd name="T38" fmla="*/ 10 w 155"/>
                <a:gd name="T39" fmla="*/ 41 h 251"/>
                <a:gd name="T40" fmla="*/ 10 w 155"/>
                <a:gd name="T41" fmla="*/ 41 h 251"/>
                <a:gd name="T42" fmla="*/ 40 w 155"/>
                <a:gd name="T43" fmla="*/ 92 h 251"/>
                <a:gd name="T44" fmla="*/ 50 w 155"/>
                <a:gd name="T45" fmla="*/ 115 h 251"/>
                <a:gd name="T46" fmla="*/ 54 w 155"/>
                <a:gd name="T47" fmla="*/ 125 h 251"/>
                <a:gd name="T48" fmla="*/ 54 w 155"/>
                <a:gd name="T49" fmla="*/ 136 h 251"/>
                <a:gd name="T50" fmla="*/ 54 w 155"/>
                <a:gd name="T51" fmla="*/ 136 h 251"/>
                <a:gd name="T52" fmla="*/ 50 w 155"/>
                <a:gd name="T53" fmla="*/ 146 h 251"/>
                <a:gd name="T54" fmla="*/ 44 w 155"/>
                <a:gd name="T55" fmla="*/ 156 h 251"/>
                <a:gd name="T56" fmla="*/ 27 w 155"/>
                <a:gd name="T57" fmla="*/ 169 h 251"/>
                <a:gd name="T58" fmla="*/ 13 w 155"/>
                <a:gd name="T59" fmla="*/ 176 h 251"/>
                <a:gd name="T60" fmla="*/ 3 w 155"/>
                <a:gd name="T61" fmla="*/ 176 h 251"/>
                <a:gd name="T62" fmla="*/ 3 w 155"/>
                <a:gd name="T63" fmla="*/ 176 h 251"/>
                <a:gd name="T64" fmla="*/ 20 w 155"/>
                <a:gd name="T65" fmla="*/ 200 h 251"/>
                <a:gd name="T66" fmla="*/ 40 w 155"/>
                <a:gd name="T67" fmla="*/ 217 h 251"/>
                <a:gd name="T68" fmla="*/ 50 w 155"/>
                <a:gd name="T69" fmla="*/ 224 h 251"/>
                <a:gd name="T70" fmla="*/ 60 w 155"/>
                <a:gd name="T71" fmla="*/ 230 h 251"/>
                <a:gd name="T72" fmla="*/ 60 w 155"/>
                <a:gd name="T73" fmla="*/ 230 h 251"/>
                <a:gd name="T74" fmla="*/ 121 w 155"/>
                <a:gd name="T75" fmla="*/ 244 h 251"/>
                <a:gd name="T76" fmla="*/ 155 w 155"/>
                <a:gd name="T77" fmla="*/ 251 h 251"/>
                <a:gd name="T78" fmla="*/ 155 w 155"/>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251">
                  <a:moveTo>
                    <a:pt x="155" y="251"/>
                  </a:moveTo>
                  <a:lnTo>
                    <a:pt x="155" y="251"/>
                  </a:lnTo>
                  <a:lnTo>
                    <a:pt x="128" y="227"/>
                  </a:lnTo>
                  <a:lnTo>
                    <a:pt x="111" y="207"/>
                  </a:lnTo>
                  <a:lnTo>
                    <a:pt x="98" y="186"/>
                  </a:lnTo>
                  <a:lnTo>
                    <a:pt x="98" y="186"/>
                  </a:lnTo>
                  <a:lnTo>
                    <a:pt x="91" y="166"/>
                  </a:lnTo>
                  <a:lnTo>
                    <a:pt x="88" y="142"/>
                  </a:lnTo>
                  <a:lnTo>
                    <a:pt x="77" y="115"/>
                  </a:lnTo>
                  <a:lnTo>
                    <a:pt x="71" y="102"/>
                  </a:lnTo>
                  <a:lnTo>
                    <a:pt x="60" y="88"/>
                  </a:lnTo>
                  <a:lnTo>
                    <a:pt x="60" y="88"/>
                  </a:lnTo>
                  <a:lnTo>
                    <a:pt x="27" y="41"/>
                  </a:lnTo>
                  <a:lnTo>
                    <a:pt x="13" y="17"/>
                  </a:lnTo>
                  <a:lnTo>
                    <a:pt x="3" y="0"/>
                  </a:lnTo>
                  <a:lnTo>
                    <a:pt x="3" y="0"/>
                  </a:lnTo>
                  <a:lnTo>
                    <a:pt x="3" y="4"/>
                  </a:lnTo>
                  <a:lnTo>
                    <a:pt x="0" y="11"/>
                  </a:lnTo>
                  <a:lnTo>
                    <a:pt x="0" y="24"/>
                  </a:lnTo>
                  <a:lnTo>
                    <a:pt x="10" y="41"/>
                  </a:lnTo>
                  <a:lnTo>
                    <a:pt x="10" y="41"/>
                  </a:lnTo>
                  <a:lnTo>
                    <a:pt x="40" y="92"/>
                  </a:lnTo>
                  <a:lnTo>
                    <a:pt x="50" y="115"/>
                  </a:lnTo>
                  <a:lnTo>
                    <a:pt x="54" y="125"/>
                  </a:lnTo>
                  <a:lnTo>
                    <a:pt x="54" y="136"/>
                  </a:lnTo>
                  <a:lnTo>
                    <a:pt x="54" y="136"/>
                  </a:lnTo>
                  <a:lnTo>
                    <a:pt x="50" y="146"/>
                  </a:lnTo>
                  <a:lnTo>
                    <a:pt x="44" y="156"/>
                  </a:lnTo>
                  <a:lnTo>
                    <a:pt x="27" y="169"/>
                  </a:lnTo>
                  <a:lnTo>
                    <a:pt x="13" y="176"/>
                  </a:lnTo>
                  <a:lnTo>
                    <a:pt x="3" y="176"/>
                  </a:lnTo>
                  <a:lnTo>
                    <a:pt x="3" y="176"/>
                  </a:lnTo>
                  <a:lnTo>
                    <a:pt x="20" y="200"/>
                  </a:lnTo>
                  <a:lnTo>
                    <a:pt x="40" y="217"/>
                  </a:lnTo>
                  <a:lnTo>
                    <a:pt x="50" y="224"/>
                  </a:lnTo>
                  <a:lnTo>
                    <a:pt x="60" y="230"/>
                  </a:lnTo>
                  <a:lnTo>
                    <a:pt x="60" y="230"/>
                  </a:lnTo>
                  <a:lnTo>
                    <a:pt x="121" y="244"/>
                  </a:lnTo>
                  <a:lnTo>
                    <a:pt x="155" y="251"/>
                  </a:lnTo>
                  <a:lnTo>
                    <a:pt x="155" y="251"/>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9"/>
            <p:cNvSpPr>
              <a:spLocks/>
            </p:cNvSpPr>
            <p:nvPr/>
          </p:nvSpPr>
          <p:spPr bwMode="auto">
            <a:xfrm>
              <a:off x="5899" y="1569"/>
              <a:ext cx="274" cy="260"/>
            </a:xfrm>
            <a:custGeom>
              <a:avLst/>
              <a:gdLst>
                <a:gd name="T0" fmla="*/ 3 w 274"/>
                <a:gd name="T1" fmla="*/ 17 h 260"/>
                <a:gd name="T2" fmla="*/ 3 w 274"/>
                <a:gd name="T3" fmla="*/ 17 h 260"/>
                <a:gd name="T4" fmla="*/ 0 w 274"/>
                <a:gd name="T5" fmla="*/ 30 h 260"/>
                <a:gd name="T6" fmla="*/ 3 w 274"/>
                <a:gd name="T7" fmla="*/ 40 h 260"/>
                <a:gd name="T8" fmla="*/ 7 w 274"/>
                <a:gd name="T9" fmla="*/ 54 h 260"/>
                <a:gd name="T10" fmla="*/ 7 w 274"/>
                <a:gd name="T11" fmla="*/ 54 h 260"/>
                <a:gd name="T12" fmla="*/ 71 w 274"/>
                <a:gd name="T13" fmla="*/ 152 h 260"/>
                <a:gd name="T14" fmla="*/ 132 w 274"/>
                <a:gd name="T15" fmla="*/ 243 h 260"/>
                <a:gd name="T16" fmla="*/ 132 w 274"/>
                <a:gd name="T17" fmla="*/ 243 h 260"/>
                <a:gd name="T18" fmla="*/ 155 w 274"/>
                <a:gd name="T19" fmla="*/ 253 h 260"/>
                <a:gd name="T20" fmla="*/ 169 w 274"/>
                <a:gd name="T21" fmla="*/ 260 h 260"/>
                <a:gd name="T22" fmla="*/ 182 w 274"/>
                <a:gd name="T23" fmla="*/ 260 h 260"/>
                <a:gd name="T24" fmla="*/ 182 w 274"/>
                <a:gd name="T25" fmla="*/ 260 h 260"/>
                <a:gd name="T26" fmla="*/ 199 w 274"/>
                <a:gd name="T27" fmla="*/ 253 h 260"/>
                <a:gd name="T28" fmla="*/ 223 w 274"/>
                <a:gd name="T29" fmla="*/ 240 h 260"/>
                <a:gd name="T30" fmla="*/ 250 w 274"/>
                <a:gd name="T31" fmla="*/ 220 h 260"/>
                <a:gd name="T32" fmla="*/ 264 w 274"/>
                <a:gd name="T33" fmla="*/ 209 h 260"/>
                <a:gd name="T34" fmla="*/ 274 w 274"/>
                <a:gd name="T35" fmla="*/ 196 h 260"/>
                <a:gd name="T36" fmla="*/ 274 w 274"/>
                <a:gd name="T37" fmla="*/ 196 h 260"/>
                <a:gd name="T38" fmla="*/ 274 w 274"/>
                <a:gd name="T39" fmla="*/ 182 h 260"/>
                <a:gd name="T40" fmla="*/ 274 w 274"/>
                <a:gd name="T41" fmla="*/ 169 h 260"/>
                <a:gd name="T42" fmla="*/ 267 w 274"/>
                <a:gd name="T43" fmla="*/ 155 h 260"/>
                <a:gd name="T44" fmla="*/ 267 w 274"/>
                <a:gd name="T45" fmla="*/ 155 h 260"/>
                <a:gd name="T46" fmla="*/ 247 w 274"/>
                <a:gd name="T47" fmla="*/ 122 h 260"/>
                <a:gd name="T48" fmla="*/ 203 w 274"/>
                <a:gd name="T49" fmla="*/ 67 h 260"/>
                <a:gd name="T50" fmla="*/ 179 w 274"/>
                <a:gd name="T51" fmla="*/ 44 h 260"/>
                <a:gd name="T52" fmla="*/ 159 w 274"/>
                <a:gd name="T53" fmla="*/ 20 h 260"/>
                <a:gd name="T54" fmla="*/ 138 w 274"/>
                <a:gd name="T55" fmla="*/ 7 h 260"/>
                <a:gd name="T56" fmla="*/ 125 w 274"/>
                <a:gd name="T57" fmla="*/ 0 h 260"/>
                <a:gd name="T58" fmla="*/ 125 w 274"/>
                <a:gd name="T59" fmla="*/ 0 h 260"/>
                <a:gd name="T60" fmla="*/ 91 w 274"/>
                <a:gd name="T61" fmla="*/ 3 h 260"/>
                <a:gd name="T62" fmla="*/ 51 w 274"/>
                <a:gd name="T63" fmla="*/ 10 h 260"/>
                <a:gd name="T64" fmla="*/ 3 w 274"/>
                <a:gd name="T65" fmla="*/ 17 h 260"/>
                <a:gd name="T66" fmla="*/ 3 w 274"/>
                <a:gd name="T67"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60">
                  <a:moveTo>
                    <a:pt x="3" y="17"/>
                  </a:moveTo>
                  <a:lnTo>
                    <a:pt x="3" y="17"/>
                  </a:lnTo>
                  <a:lnTo>
                    <a:pt x="0" y="30"/>
                  </a:lnTo>
                  <a:lnTo>
                    <a:pt x="3" y="40"/>
                  </a:lnTo>
                  <a:lnTo>
                    <a:pt x="7" y="54"/>
                  </a:lnTo>
                  <a:lnTo>
                    <a:pt x="7" y="54"/>
                  </a:lnTo>
                  <a:lnTo>
                    <a:pt x="71" y="152"/>
                  </a:lnTo>
                  <a:lnTo>
                    <a:pt x="132" y="243"/>
                  </a:lnTo>
                  <a:lnTo>
                    <a:pt x="132" y="243"/>
                  </a:lnTo>
                  <a:lnTo>
                    <a:pt x="155" y="253"/>
                  </a:lnTo>
                  <a:lnTo>
                    <a:pt x="169" y="260"/>
                  </a:lnTo>
                  <a:lnTo>
                    <a:pt x="182" y="260"/>
                  </a:lnTo>
                  <a:lnTo>
                    <a:pt x="182" y="260"/>
                  </a:lnTo>
                  <a:lnTo>
                    <a:pt x="199" y="253"/>
                  </a:lnTo>
                  <a:lnTo>
                    <a:pt x="223" y="240"/>
                  </a:lnTo>
                  <a:lnTo>
                    <a:pt x="250" y="220"/>
                  </a:lnTo>
                  <a:lnTo>
                    <a:pt x="264" y="209"/>
                  </a:lnTo>
                  <a:lnTo>
                    <a:pt x="274" y="196"/>
                  </a:lnTo>
                  <a:lnTo>
                    <a:pt x="274" y="196"/>
                  </a:lnTo>
                  <a:lnTo>
                    <a:pt x="274" y="182"/>
                  </a:lnTo>
                  <a:lnTo>
                    <a:pt x="274" y="169"/>
                  </a:lnTo>
                  <a:lnTo>
                    <a:pt x="267" y="155"/>
                  </a:lnTo>
                  <a:lnTo>
                    <a:pt x="267" y="155"/>
                  </a:lnTo>
                  <a:lnTo>
                    <a:pt x="247" y="122"/>
                  </a:lnTo>
                  <a:lnTo>
                    <a:pt x="203" y="67"/>
                  </a:lnTo>
                  <a:lnTo>
                    <a:pt x="179" y="44"/>
                  </a:lnTo>
                  <a:lnTo>
                    <a:pt x="159" y="20"/>
                  </a:lnTo>
                  <a:lnTo>
                    <a:pt x="138" y="7"/>
                  </a:lnTo>
                  <a:lnTo>
                    <a:pt x="125" y="0"/>
                  </a:lnTo>
                  <a:lnTo>
                    <a:pt x="125" y="0"/>
                  </a:lnTo>
                  <a:lnTo>
                    <a:pt x="91" y="3"/>
                  </a:lnTo>
                  <a:lnTo>
                    <a:pt x="51" y="10"/>
                  </a:lnTo>
                  <a:lnTo>
                    <a:pt x="3" y="17"/>
                  </a:lnTo>
                  <a:lnTo>
                    <a:pt x="3" y="17"/>
                  </a:lnTo>
                  <a:close/>
                </a:path>
              </a:pathLst>
            </a:custGeom>
            <a:solidFill>
              <a:srgbClr val="667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0"/>
            <p:cNvSpPr>
              <a:spLocks/>
            </p:cNvSpPr>
            <p:nvPr/>
          </p:nvSpPr>
          <p:spPr bwMode="auto">
            <a:xfrm>
              <a:off x="5902" y="1535"/>
              <a:ext cx="271" cy="284"/>
            </a:xfrm>
            <a:custGeom>
              <a:avLst/>
              <a:gdLst>
                <a:gd name="T0" fmla="*/ 139 w 271"/>
                <a:gd name="T1" fmla="*/ 267 h 284"/>
                <a:gd name="T2" fmla="*/ 139 w 271"/>
                <a:gd name="T3" fmla="*/ 267 h 284"/>
                <a:gd name="T4" fmla="*/ 152 w 271"/>
                <a:gd name="T5" fmla="*/ 274 h 284"/>
                <a:gd name="T6" fmla="*/ 163 w 271"/>
                <a:gd name="T7" fmla="*/ 281 h 284"/>
                <a:gd name="T8" fmla="*/ 179 w 271"/>
                <a:gd name="T9" fmla="*/ 284 h 284"/>
                <a:gd name="T10" fmla="*/ 179 w 271"/>
                <a:gd name="T11" fmla="*/ 284 h 284"/>
                <a:gd name="T12" fmla="*/ 213 w 271"/>
                <a:gd name="T13" fmla="*/ 267 h 284"/>
                <a:gd name="T14" fmla="*/ 244 w 271"/>
                <a:gd name="T15" fmla="*/ 243 h 284"/>
                <a:gd name="T16" fmla="*/ 261 w 271"/>
                <a:gd name="T17" fmla="*/ 233 h 284"/>
                <a:gd name="T18" fmla="*/ 271 w 271"/>
                <a:gd name="T19" fmla="*/ 220 h 284"/>
                <a:gd name="T20" fmla="*/ 271 w 271"/>
                <a:gd name="T21" fmla="*/ 220 h 284"/>
                <a:gd name="T22" fmla="*/ 271 w 271"/>
                <a:gd name="T23" fmla="*/ 206 h 284"/>
                <a:gd name="T24" fmla="*/ 267 w 271"/>
                <a:gd name="T25" fmla="*/ 196 h 284"/>
                <a:gd name="T26" fmla="*/ 264 w 271"/>
                <a:gd name="T27" fmla="*/ 183 h 284"/>
                <a:gd name="T28" fmla="*/ 146 w 271"/>
                <a:gd name="T29" fmla="*/ 14 h 284"/>
                <a:gd name="T30" fmla="*/ 146 w 271"/>
                <a:gd name="T31" fmla="*/ 14 h 284"/>
                <a:gd name="T32" fmla="*/ 142 w 271"/>
                <a:gd name="T33" fmla="*/ 7 h 284"/>
                <a:gd name="T34" fmla="*/ 129 w 271"/>
                <a:gd name="T35" fmla="*/ 0 h 284"/>
                <a:gd name="T36" fmla="*/ 129 w 271"/>
                <a:gd name="T37" fmla="*/ 0 h 284"/>
                <a:gd name="T38" fmla="*/ 115 w 271"/>
                <a:gd name="T39" fmla="*/ 3 h 284"/>
                <a:gd name="T40" fmla="*/ 78 w 271"/>
                <a:gd name="T41" fmla="*/ 14 h 284"/>
                <a:gd name="T42" fmla="*/ 34 w 271"/>
                <a:gd name="T43" fmla="*/ 30 h 284"/>
                <a:gd name="T44" fmla="*/ 17 w 271"/>
                <a:gd name="T45" fmla="*/ 41 h 284"/>
                <a:gd name="T46" fmla="*/ 0 w 271"/>
                <a:gd name="T47" fmla="*/ 51 h 284"/>
                <a:gd name="T48" fmla="*/ 0 w 271"/>
                <a:gd name="T49" fmla="*/ 51 h 284"/>
                <a:gd name="T50" fmla="*/ 4 w 271"/>
                <a:gd name="T51" fmla="*/ 71 h 284"/>
                <a:gd name="T52" fmla="*/ 4 w 271"/>
                <a:gd name="T53" fmla="*/ 71 h 284"/>
                <a:gd name="T54" fmla="*/ 139 w 271"/>
                <a:gd name="T55" fmla="*/ 267 h 284"/>
                <a:gd name="T56" fmla="*/ 139 w 271"/>
                <a:gd name="T5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1" h="284">
                  <a:moveTo>
                    <a:pt x="139" y="267"/>
                  </a:moveTo>
                  <a:lnTo>
                    <a:pt x="139" y="267"/>
                  </a:lnTo>
                  <a:lnTo>
                    <a:pt x="152" y="274"/>
                  </a:lnTo>
                  <a:lnTo>
                    <a:pt x="163" y="281"/>
                  </a:lnTo>
                  <a:lnTo>
                    <a:pt x="179" y="284"/>
                  </a:lnTo>
                  <a:lnTo>
                    <a:pt x="179" y="284"/>
                  </a:lnTo>
                  <a:lnTo>
                    <a:pt x="213" y="267"/>
                  </a:lnTo>
                  <a:lnTo>
                    <a:pt x="244" y="243"/>
                  </a:lnTo>
                  <a:lnTo>
                    <a:pt x="261" y="233"/>
                  </a:lnTo>
                  <a:lnTo>
                    <a:pt x="271" y="220"/>
                  </a:lnTo>
                  <a:lnTo>
                    <a:pt x="271" y="220"/>
                  </a:lnTo>
                  <a:lnTo>
                    <a:pt x="271" y="206"/>
                  </a:lnTo>
                  <a:lnTo>
                    <a:pt x="267" y="196"/>
                  </a:lnTo>
                  <a:lnTo>
                    <a:pt x="264" y="183"/>
                  </a:lnTo>
                  <a:lnTo>
                    <a:pt x="146" y="14"/>
                  </a:lnTo>
                  <a:lnTo>
                    <a:pt x="146" y="14"/>
                  </a:lnTo>
                  <a:lnTo>
                    <a:pt x="142" y="7"/>
                  </a:lnTo>
                  <a:lnTo>
                    <a:pt x="129" y="0"/>
                  </a:lnTo>
                  <a:lnTo>
                    <a:pt x="129" y="0"/>
                  </a:lnTo>
                  <a:lnTo>
                    <a:pt x="115" y="3"/>
                  </a:lnTo>
                  <a:lnTo>
                    <a:pt x="78" y="14"/>
                  </a:lnTo>
                  <a:lnTo>
                    <a:pt x="34" y="30"/>
                  </a:lnTo>
                  <a:lnTo>
                    <a:pt x="17" y="41"/>
                  </a:lnTo>
                  <a:lnTo>
                    <a:pt x="0" y="51"/>
                  </a:lnTo>
                  <a:lnTo>
                    <a:pt x="0" y="51"/>
                  </a:lnTo>
                  <a:lnTo>
                    <a:pt x="4" y="71"/>
                  </a:lnTo>
                  <a:lnTo>
                    <a:pt x="4" y="71"/>
                  </a:lnTo>
                  <a:lnTo>
                    <a:pt x="139" y="267"/>
                  </a:lnTo>
                  <a:lnTo>
                    <a:pt x="139" y="267"/>
                  </a:lnTo>
                  <a:close/>
                </a:path>
              </a:pathLst>
            </a:custGeom>
            <a:solidFill>
              <a:srgbClr val="7F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1"/>
            <p:cNvSpPr>
              <a:spLocks/>
            </p:cNvSpPr>
            <p:nvPr/>
          </p:nvSpPr>
          <p:spPr bwMode="auto">
            <a:xfrm>
              <a:off x="6021" y="1728"/>
              <a:ext cx="23" cy="20"/>
            </a:xfrm>
            <a:custGeom>
              <a:avLst/>
              <a:gdLst>
                <a:gd name="T0" fmla="*/ 0 w 23"/>
                <a:gd name="T1" fmla="*/ 6 h 20"/>
                <a:gd name="T2" fmla="*/ 10 w 23"/>
                <a:gd name="T3" fmla="*/ 17 h 20"/>
                <a:gd name="T4" fmla="*/ 10 w 23"/>
                <a:gd name="T5" fmla="*/ 17 h 20"/>
                <a:gd name="T6" fmla="*/ 13 w 23"/>
                <a:gd name="T7" fmla="*/ 20 h 20"/>
                <a:gd name="T8" fmla="*/ 16 w 23"/>
                <a:gd name="T9" fmla="*/ 20 h 20"/>
                <a:gd name="T10" fmla="*/ 16 w 23"/>
                <a:gd name="T11" fmla="*/ 20 h 20"/>
                <a:gd name="T12" fmla="*/ 23 w 23"/>
                <a:gd name="T13" fmla="*/ 17 h 20"/>
                <a:gd name="T14" fmla="*/ 16 w 23"/>
                <a:gd name="T15" fmla="*/ 3 h 20"/>
                <a:gd name="T16" fmla="*/ 16 w 23"/>
                <a:gd name="T17" fmla="*/ 3 h 20"/>
                <a:gd name="T18" fmla="*/ 13 w 23"/>
                <a:gd name="T19" fmla="*/ 0 h 20"/>
                <a:gd name="T20" fmla="*/ 10 w 23"/>
                <a:gd name="T21" fmla="*/ 0 h 20"/>
                <a:gd name="T22" fmla="*/ 10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7"/>
                  </a:lnTo>
                  <a:lnTo>
                    <a:pt x="10" y="17"/>
                  </a:lnTo>
                  <a:lnTo>
                    <a:pt x="13" y="20"/>
                  </a:lnTo>
                  <a:lnTo>
                    <a:pt x="16" y="20"/>
                  </a:lnTo>
                  <a:lnTo>
                    <a:pt x="16" y="20"/>
                  </a:lnTo>
                  <a:lnTo>
                    <a:pt x="23" y="17"/>
                  </a:lnTo>
                  <a:lnTo>
                    <a:pt x="16" y="3"/>
                  </a:lnTo>
                  <a:lnTo>
                    <a:pt x="16" y="3"/>
                  </a:lnTo>
                  <a:lnTo>
                    <a:pt x="13" y="0"/>
                  </a:lnTo>
                  <a:lnTo>
                    <a:pt x="10" y="0"/>
                  </a:lnTo>
                  <a:lnTo>
                    <a:pt x="10"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2"/>
            <p:cNvSpPr>
              <a:spLocks/>
            </p:cNvSpPr>
            <p:nvPr/>
          </p:nvSpPr>
          <p:spPr bwMode="auto">
            <a:xfrm>
              <a:off x="6034" y="1721"/>
              <a:ext cx="24" cy="20"/>
            </a:xfrm>
            <a:custGeom>
              <a:avLst/>
              <a:gdLst>
                <a:gd name="T0" fmla="*/ 0 w 24"/>
                <a:gd name="T1" fmla="*/ 7 h 20"/>
                <a:gd name="T2" fmla="*/ 10 w 24"/>
                <a:gd name="T3" fmla="*/ 17 h 20"/>
                <a:gd name="T4" fmla="*/ 10 w 24"/>
                <a:gd name="T5" fmla="*/ 17 h 20"/>
                <a:gd name="T6" fmla="*/ 14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4 w 24"/>
                <a:gd name="T19" fmla="*/ 0 h 20"/>
                <a:gd name="T20" fmla="*/ 10 w 24"/>
                <a:gd name="T21" fmla="*/ 0 h 20"/>
                <a:gd name="T22" fmla="*/ 10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4" y="20"/>
                  </a:lnTo>
                  <a:lnTo>
                    <a:pt x="17" y="20"/>
                  </a:lnTo>
                  <a:lnTo>
                    <a:pt x="17" y="20"/>
                  </a:lnTo>
                  <a:lnTo>
                    <a:pt x="24" y="17"/>
                  </a:lnTo>
                  <a:lnTo>
                    <a:pt x="14" y="3"/>
                  </a:lnTo>
                  <a:lnTo>
                    <a:pt x="14" y="3"/>
                  </a:lnTo>
                  <a:lnTo>
                    <a:pt x="14"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83"/>
            <p:cNvSpPr>
              <a:spLocks/>
            </p:cNvSpPr>
            <p:nvPr/>
          </p:nvSpPr>
          <p:spPr bwMode="auto">
            <a:xfrm>
              <a:off x="6048" y="1714"/>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4 h 20"/>
                <a:gd name="T16" fmla="*/ 13 w 23"/>
                <a:gd name="T17" fmla="*/ 4 h 20"/>
                <a:gd name="T18" fmla="*/ 13 w 23"/>
                <a:gd name="T19" fmla="*/ 0 h 20"/>
                <a:gd name="T20" fmla="*/ 10 w 23"/>
                <a:gd name="T21" fmla="*/ 0 h 20"/>
                <a:gd name="T22" fmla="*/ 10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4"/>
                  </a:lnTo>
                  <a:lnTo>
                    <a:pt x="13" y="4"/>
                  </a:lnTo>
                  <a:lnTo>
                    <a:pt x="13"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4"/>
            <p:cNvSpPr>
              <a:spLocks/>
            </p:cNvSpPr>
            <p:nvPr/>
          </p:nvSpPr>
          <p:spPr bwMode="auto">
            <a:xfrm>
              <a:off x="6034" y="1748"/>
              <a:ext cx="24" cy="17"/>
            </a:xfrm>
            <a:custGeom>
              <a:avLst/>
              <a:gdLst>
                <a:gd name="T0" fmla="*/ 0 w 24"/>
                <a:gd name="T1" fmla="*/ 3 h 17"/>
                <a:gd name="T2" fmla="*/ 10 w 24"/>
                <a:gd name="T3" fmla="*/ 14 h 17"/>
                <a:gd name="T4" fmla="*/ 10 w 24"/>
                <a:gd name="T5" fmla="*/ 14 h 17"/>
                <a:gd name="T6" fmla="*/ 10 w 24"/>
                <a:gd name="T7" fmla="*/ 17 h 17"/>
                <a:gd name="T8" fmla="*/ 17 w 24"/>
                <a:gd name="T9" fmla="*/ 17 h 17"/>
                <a:gd name="T10" fmla="*/ 17 w 24"/>
                <a:gd name="T11" fmla="*/ 17 h 17"/>
                <a:gd name="T12" fmla="*/ 24 w 24"/>
                <a:gd name="T13" fmla="*/ 14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4"/>
                  </a:lnTo>
                  <a:lnTo>
                    <a:pt x="10" y="14"/>
                  </a:lnTo>
                  <a:lnTo>
                    <a:pt x="10" y="17"/>
                  </a:lnTo>
                  <a:lnTo>
                    <a:pt x="17" y="17"/>
                  </a:lnTo>
                  <a:lnTo>
                    <a:pt x="17" y="17"/>
                  </a:lnTo>
                  <a:lnTo>
                    <a:pt x="24" y="14"/>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5"/>
            <p:cNvSpPr>
              <a:spLocks/>
            </p:cNvSpPr>
            <p:nvPr/>
          </p:nvSpPr>
          <p:spPr bwMode="auto">
            <a:xfrm>
              <a:off x="6048" y="1738"/>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3 h 20"/>
                <a:gd name="T16" fmla="*/ 13 w 23"/>
                <a:gd name="T17" fmla="*/ 3 h 20"/>
                <a:gd name="T18" fmla="*/ 13 w 23"/>
                <a:gd name="T19" fmla="*/ 0 h 20"/>
                <a:gd name="T20" fmla="*/ 6 w 23"/>
                <a:gd name="T21" fmla="*/ 0 h 20"/>
                <a:gd name="T22" fmla="*/ 6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3"/>
                  </a:lnTo>
                  <a:lnTo>
                    <a:pt x="13" y="3"/>
                  </a:lnTo>
                  <a:lnTo>
                    <a:pt x="13"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86"/>
            <p:cNvSpPr>
              <a:spLocks/>
            </p:cNvSpPr>
            <p:nvPr/>
          </p:nvSpPr>
          <p:spPr bwMode="auto">
            <a:xfrm>
              <a:off x="6061" y="1731"/>
              <a:ext cx="24" cy="20"/>
            </a:xfrm>
            <a:custGeom>
              <a:avLst/>
              <a:gdLst>
                <a:gd name="T0" fmla="*/ 0 w 24"/>
                <a:gd name="T1" fmla="*/ 7 h 20"/>
                <a:gd name="T2" fmla="*/ 7 w 24"/>
                <a:gd name="T3" fmla="*/ 17 h 20"/>
                <a:gd name="T4" fmla="*/ 7 w 24"/>
                <a:gd name="T5" fmla="*/ 17 h 20"/>
                <a:gd name="T6" fmla="*/ 10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7" y="17"/>
                  </a:lnTo>
                  <a:lnTo>
                    <a:pt x="7" y="17"/>
                  </a:lnTo>
                  <a:lnTo>
                    <a:pt x="10" y="20"/>
                  </a:lnTo>
                  <a:lnTo>
                    <a:pt x="17" y="20"/>
                  </a:lnTo>
                  <a:lnTo>
                    <a:pt x="17" y="20"/>
                  </a:lnTo>
                  <a:lnTo>
                    <a:pt x="24" y="17"/>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7"/>
            <p:cNvSpPr>
              <a:spLocks/>
            </p:cNvSpPr>
            <p:nvPr/>
          </p:nvSpPr>
          <p:spPr bwMode="auto">
            <a:xfrm>
              <a:off x="6048" y="1762"/>
              <a:ext cx="23" cy="20"/>
            </a:xfrm>
            <a:custGeom>
              <a:avLst/>
              <a:gdLst>
                <a:gd name="T0" fmla="*/ 0 w 23"/>
                <a:gd name="T1" fmla="*/ 6 h 20"/>
                <a:gd name="T2" fmla="*/ 10 w 23"/>
                <a:gd name="T3" fmla="*/ 16 h 20"/>
                <a:gd name="T4" fmla="*/ 10 w 23"/>
                <a:gd name="T5" fmla="*/ 16 h 20"/>
                <a:gd name="T6" fmla="*/ 10 w 23"/>
                <a:gd name="T7" fmla="*/ 20 h 20"/>
                <a:gd name="T8" fmla="*/ 17 w 23"/>
                <a:gd name="T9" fmla="*/ 20 h 20"/>
                <a:gd name="T10" fmla="*/ 17 w 23"/>
                <a:gd name="T11" fmla="*/ 20 h 20"/>
                <a:gd name="T12" fmla="*/ 23 w 23"/>
                <a:gd name="T13" fmla="*/ 16 h 20"/>
                <a:gd name="T14" fmla="*/ 13 w 23"/>
                <a:gd name="T15" fmla="*/ 3 h 20"/>
                <a:gd name="T16" fmla="*/ 13 w 23"/>
                <a:gd name="T17" fmla="*/ 3 h 20"/>
                <a:gd name="T18" fmla="*/ 13 w 23"/>
                <a:gd name="T19" fmla="*/ 3 h 20"/>
                <a:gd name="T20" fmla="*/ 6 w 23"/>
                <a:gd name="T21" fmla="*/ 0 h 20"/>
                <a:gd name="T22" fmla="*/ 6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6"/>
                  </a:lnTo>
                  <a:lnTo>
                    <a:pt x="10" y="16"/>
                  </a:lnTo>
                  <a:lnTo>
                    <a:pt x="10" y="20"/>
                  </a:lnTo>
                  <a:lnTo>
                    <a:pt x="17" y="20"/>
                  </a:lnTo>
                  <a:lnTo>
                    <a:pt x="17" y="20"/>
                  </a:lnTo>
                  <a:lnTo>
                    <a:pt x="23" y="16"/>
                  </a:lnTo>
                  <a:lnTo>
                    <a:pt x="13" y="3"/>
                  </a:lnTo>
                  <a:lnTo>
                    <a:pt x="13" y="3"/>
                  </a:lnTo>
                  <a:lnTo>
                    <a:pt x="13" y="3"/>
                  </a:lnTo>
                  <a:lnTo>
                    <a:pt x="6" y="0"/>
                  </a:lnTo>
                  <a:lnTo>
                    <a:pt x="6"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88"/>
            <p:cNvSpPr>
              <a:spLocks/>
            </p:cNvSpPr>
            <p:nvPr/>
          </p:nvSpPr>
          <p:spPr bwMode="auto">
            <a:xfrm>
              <a:off x="6007" y="1734"/>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89"/>
            <p:cNvSpPr>
              <a:spLocks/>
            </p:cNvSpPr>
            <p:nvPr/>
          </p:nvSpPr>
          <p:spPr bwMode="auto">
            <a:xfrm>
              <a:off x="6021" y="1751"/>
              <a:ext cx="23" cy="21"/>
            </a:xfrm>
            <a:custGeom>
              <a:avLst/>
              <a:gdLst>
                <a:gd name="T0" fmla="*/ 0 w 23"/>
                <a:gd name="T1" fmla="*/ 7 h 21"/>
                <a:gd name="T2" fmla="*/ 6 w 23"/>
                <a:gd name="T3" fmla="*/ 17 h 21"/>
                <a:gd name="T4" fmla="*/ 6 w 23"/>
                <a:gd name="T5" fmla="*/ 17 h 21"/>
                <a:gd name="T6" fmla="*/ 10 w 23"/>
                <a:gd name="T7" fmla="*/ 21 h 21"/>
                <a:gd name="T8" fmla="*/ 16 w 23"/>
                <a:gd name="T9" fmla="*/ 21 h 21"/>
                <a:gd name="T10" fmla="*/ 16 w 23"/>
                <a:gd name="T11" fmla="*/ 21 h 21"/>
                <a:gd name="T12" fmla="*/ 23 w 23"/>
                <a:gd name="T13" fmla="*/ 17 h 21"/>
                <a:gd name="T14" fmla="*/ 13 w 23"/>
                <a:gd name="T15" fmla="*/ 4 h 21"/>
                <a:gd name="T16" fmla="*/ 13 w 23"/>
                <a:gd name="T17" fmla="*/ 4 h 21"/>
                <a:gd name="T18" fmla="*/ 13 w 23"/>
                <a:gd name="T19" fmla="*/ 4 h 21"/>
                <a:gd name="T20" fmla="*/ 6 w 23"/>
                <a:gd name="T21" fmla="*/ 0 h 21"/>
                <a:gd name="T22" fmla="*/ 6 w 23"/>
                <a:gd name="T23" fmla="*/ 0 h 21"/>
                <a:gd name="T24" fmla="*/ 0 w 23"/>
                <a:gd name="T25" fmla="*/ 7 h 21"/>
                <a:gd name="T26" fmla="*/ 0 w 23"/>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7"/>
                  </a:moveTo>
                  <a:lnTo>
                    <a:pt x="6" y="17"/>
                  </a:lnTo>
                  <a:lnTo>
                    <a:pt x="6" y="17"/>
                  </a:lnTo>
                  <a:lnTo>
                    <a:pt x="10" y="21"/>
                  </a:lnTo>
                  <a:lnTo>
                    <a:pt x="16" y="21"/>
                  </a:lnTo>
                  <a:lnTo>
                    <a:pt x="16" y="21"/>
                  </a:lnTo>
                  <a:lnTo>
                    <a:pt x="23" y="17"/>
                  </a:lnTo>
                  <a:lnTo>
                    <a:pt x="13" y="4"/>
                  </a:lnTo>
                  <a:lnTo>
                    <a:pt x="13" y="4"/>
                  </a:lnTo>
                  <a:lnTo>
                    <a:pt x="13"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0"/>
            <p:cNvSpPr>
              <a:spLocks/>
            </p:cNvSpPr>
            <p:nvPr/>
          </p:nvSpPr>
          <p:spPr bwMode="auto">
            <a:xfrm>
              <a:off x="6034" y="1772"/>
              <a:ext cx="24" cy="17"/>
            </a:xfrm>
            <a:custGeom>
              <a:avLst/>
              <a:gdLst>
                <a:gd name="T0" fmla="*/ 0 w 24"/>
                <a:gd name="T1" fmla="*/ 3 h 17"/>
                <a:gd name="T2" fmla="*/ 7 w 24"/>
                <a:gd name="T3" fmla="*/ 13 h 17"/>
                <a:gd name="T4" fmla="*/ 7 w 24"/>
                <a:gd name="T5" fmla="*/ 13 h 17"/>
                <a:gd name="T6" fmla="*/ 10 w 24"/>
                <a:gd name="T7" fmla="*/ 17 h 17"/>
                <a:gd name="T8" fmla="*/ 17 w 24"/>
                <a:gd name="T9" fmla="*/ 17 h 17"/>
                <a:gd name="T10" fmla="*/ 17 w 24"/>
                <a:gd name="T11" fmla="*/ 17 h 17"/>
                <a:gd name="T12" fmla="*/ 24 w 24"/>
                <a:gd name="T13" fmla="*/ 13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7" y="13"/>
                  </a:lnTo>
                  <a:lnTo>
                    <a:pt x="7" y="13"/>
                  </a:lnTo>
                  <a:lnTo>
                    <a:pt x="10" y="17"/>
                  </a:lnTo>
                  <a:lnTo>
                    <a:pt x="17" y="17"/>
                  </a:lnTo>
                  <a:lnTo>
                    <a:pt x="17" y="17"/>
                  </a:lnTo>
                  <a:lnTo>
                    <a:pt x="24" y="13"/>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1"/>
            <p:cNvSpPr>
              <a:spLocks/>
            </p:cNvSpPr>
            <p:nvPr/>
          </p:nvSpPr>
          <p:spPr bwMode="auto">
            <a:xfrm>
              <a:off x="6075" y="1772"/>
              <a:ext cx="27" cy="17"/>
            </a:xfrm>
            <a:custGeom>
              <a:avLst/>
              <a:gdLst>
                <a:gd name="T0" fmla="*/ 0 w 27"/>
                <a:gd name="T1" fmla="*/ 6 h 17"/>
                <a:gd name="T2" fmla="*/ 13 w 27"/>
                <a:gd name="T3" fmla="*/ 0 h 17"/>
                <a:gd name="T4" fmla="*/ 13 w 27"/>
                <a:gd name="T5" fmla="*/ 0 h 17"/>
                <a:gd name="T6" fmla="*/ 13 w 27"/>
                <a:gd name="T7" fmla="*/ 0 h 17"/>
                <a:gd name="T8" fmla="*/ 20 w 27"/>
                <a:gd name="T9" fmla="*/ 3 h 17"/>
                <a:gd name="T10" fmla="*/ 20 w 27"/>
                <a:gd name="T11" fmla="*/ 3 h 17"/>
                <a:gd name="T12" fmla="*/ 27 w 27"/>
                <a:gd name="T13" fmla="*/ 6 h 17"/>
                <a:gd name="T14" fmla="*/ 13 w 27"/>
                <a:gd name="T15" fmla="*/ 17 h 17"/>
                <a:gd name="T16" fmla="*/ 13 w 27"/>
                <a:gd name="T17" fmla="*/ 17 h 17"/>
                <a:gd name="T18" fmla="*/ 13 w 27"/>
                <a:gd name="T19" fmla="*/ 17 h 17"/>
                <a:gd name="T20" fmla="*/ 6 w 27"/>
                <a:gd name="T21" fmla="*/ 13 h 17"/>
                <a:gd name="T22" fmla="*/ 6 w 27"/>
                <a:gd name="T23" fmla="*/ 13 h 17"/>
                <a:gd name="T24" fmla="*/ 0 w 27"/>
                <a:gd name="T25" fmla="*/ 6 h 17"/>
                <a:gd name="T26" fmla="*/ 0 w 27"/>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7">
                  <a:moveTo>
                    <a:pt x="0" y="6"/>
                  </a:moveTo>
                  <a:lnTo>
                    <a:pt x="13" y="0"/>
                  </a:lnTo>
                  <a:lnTo>
                    <a:pt x="13" y="0"/>
                  </a:lnTo>
                  <a:lnTo>
                    <a:pt x="13" y="0"/>
                  </a:lnTo>
                  <a:lnTo>
                    <a:pt x="20" y="3"/>
                  </a:lnTo>
                  <a:lnTo>
                    <a:pt x="20" y="3"/>
                  </a:lnTo>
                  <a:lnTo>
                    <a:pt x="27" y="6"/>
                  </a:lnTo>
                  <a:lnTo>
                    <a:pt x="13" y="17"/>
                  </a:lnTo>
                  <a:lnTo>
                    <a:pt x="13" y="17"/>
                  </a:lnTo>
                  <a:lnTo>
                    <a:pt x="13" y="17"/>
                  </a:lnTo>
                  <a:lnTo>
                    <a:pt x="6" y="13"/>
                  </a:lnTo>
                  <a:lnTo>
                    <a:pt x="6" y="13"/>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92"/>
            <p:cNvSpPr>
              <a:spLocks/>
            </p:cNvSpPr>
            <p:nvPr/>
          </p:nvSpPr>
          <p:spPr bwMode="auto">
            <a:xfrm>
              <a:off x="6129" y="1738"/>
              <a:ext cx="13" cy="20"/>
            </a:xfrm>
            <a:custGeom>
              <a:avLst/>
              <a:gdLst>
                <a:gd name="T0" fmla="*/ 10 w 13"/>
                <a:gd name="T1" fmla="*/ 0 h 20"/>
                <a:gd name="T2" fmla="*/ 0 w 13"/>
                <a:gd name="T3" fmla="*/ 7 h 20"/>
                <a:gd name="T4" fmla="*/ 0 w 13"/>
                <a:gd name="T5" fmla="*/ 7 h 20"/>
                <a:gd name="T6" fmla="*/ 0 w 13"/>
                <a:gd name="T7" fmla="*/ 7 h 20"/>
                <a:gd name="T8" fmla="*/ 0 w 13"/>
                <a:gd name="T9" fmla="*/ 13 h 20"/>
                <a:gd name="T10" fmla="*/ 0 w 13"/>
                <a:gd name="T11" fmla="*/ 13 h 20"/>
                <a:gd name="T12" fmla="*/ 3 w 13"/>
                <a:gd name="T13" fmla="*/ 20 h 20"/>
                <a:gd name="T14" fmla="*/ 13 w 13"/>
                <a:gd name="T15" fmla="*/ 13 h 20"/>
                <a:gd name="T16" fmla="*/ 13 w 13"/>
                <a:gd name="T17" fmla="*/ 13 h 20"/>
                <a:gd name="T18" fmla="*/ 13 w 13"/>
                <a:gd name="T19" fmla="*/ 13 h 20"/>
                <a:gd name="T20" fmla="*/ 13 w 13"/>
                <a:gd name="T21" fmla="*/ 7 h 20"/>
                <a:gd name="T22" fmla="*/ 13 w 13"/>
                <a:gd name="T23" fmla="*/ 7 h 20"/>
                <a:gd name="T24" fmla="*/ 10 w 13"/>
                <a:gd name="T25" fmla="*/ 0 h 20"/>
                <a:gd name="T26" fmla="*/ 10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0" y="0"/>
                  </a:moveTo>
                  <a:lnTo>
                    <a:pt x="0" y="7"/>
                  </a:lnTo>
                  <a:lnTo>
                    <a:pt x="0" y="7"/>
                  </a:lnTo>
                  <a:lnTo>
                    <a:pt x="0" y="7"/>
                  </a:lnTo>
                  <a:lnTo>
                    <a:pt x="0" y="13"/>
                  </a:lnTo>
                  <a:lnTo>
                    <a:pt x="0" y="13"/>
                  </a:lnTo>
                  <a:lnTo>
                    <a:pt x="3" y="20"/>
                  </a:lnTo>
                  <a:lnTo>
                    <a:pt x="13" y="13"/>
                  </a:lnTo>
                  <a:lnTo>
                    <a:pt x="13" y="13"/>
                  </a:lnTo>
                  <a:lnTo>
                    <a:pt x="13" y="13"/>
                  </a:lnTo>
                  <a:lnTo>
                    <a:pt x="13" y="7"/>
                  </a:lnTo>
                  <a:lnTo>
                    <a:pt x="13" y="7"/>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3"/>
            <p:cNvSpPr>
              <a:spLocks/>
            </p:cNvSpPr>
            <p:nvPr/>
          </p:nvSpPr>
          <p:spPr bwMode="auto">
            <a:xfrm>
              <a:off x="6142" y="1728"/>
              <a:ext cx="11" cy="20"/>
            </a:xfrm>
            <a:custGeom>
              <a:avLst/>
              <a:gdLst>
                <a:gd name="T0" fmla="*/ 7 w 11"/>
                <a:gd name="T1" fmla="*/ 0 h 20"/>
                <a:gd name="T2" fmla="*/ 0 w 11"/>
                <a:gd name="T3" fmla="*/ 6 h 20"/>
                <a:gd name="T4" fmla="*/ 0 w 11"/>
                <a:gd name="T5" fmla="*/ 6 h 20"/>
                <a:gd name="T6" fmla="*/ 0 w 11"/>
                <a:gd name="T7" fmla="*/ 6 h 20"/>
                <a:gd name="T8" fmla="*/ 0 w 11"/>
                <a:gd name="T9" fmla="*/ 13 h 20"/>
                <a:gd name="T10" fmla="*/ 0 w 11"/>
                <a:gd name="T11" fmla="*/ 13 h 20"/>
                <a:gd name="T12" fmla="*/ 4 w 11"/>
                <a:gd name="T13" fmla="*/ 20 h 20"/>
                <a:gd name="T14" fmla="*/ 11 w 11"/>
                <a:gd name="T15" fmla="*/ 13 h 20"/>
                <a:gd name="T16" fmla="*/ 11 w 11"/>
                <a:gd name="T17" fmla="*/ 13 h 20"/>
                <a:gd name="T18" fmla="*/ 11 w 11"/>
                <a:gd name="T19" fmla="*/ 13 h 20"/>
                <a:gd name="T20" fmla="*/ 11 w 11"/>
                <a:gd name="T21" fmla="*/ 10 h 20"/>
                <a:gd name="T22" fmla="*/ 11 w 11"/>
                <a:gd name="T23" fmla="*/ 10 h 20"/>
                <a:gd name="T24" fmla="*/ 7 w 11"/>
                <a:gd name="T25" fmla="*/ 0 h 20"/>
                <a:gd name="T26" fmla="*/ 7 w 11"/>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0">
                  <a:moveTo>
                    <a:pt x="7" y="0"/>
                  </a:moveTo>
                  <a:lnTo>
                    <a:pt x="0" y="6"/>
                  </a:lnTo>
                  <a:lnTo>
                    <a:pt x="0" y="6"/>
                  </a:lnTo>
                  <a:lnTo>
                    <a:pt x="0" y="6"/>
                  </a:lnTo>
                  <a:lnTo>
                    <a:pt x="0" y="13"/>
                  </a:lnTo>
                  <a:lnTo>
                    <a:pt x="0" y="13"/>
                  </a:lnTo>
                  <a:lnTo>
                    <a:pt x="4" y="20"/>
                  </a:lnTo>
                  <a:lnTo>
                    <a:pt x="11" y="13"/>
                  </a:lnTo>
                  <a:lnTo>
                    <a:pt x="11" y="13"/>
                  </a:lnTo>
                  <a:lnTo>
                    <a:pt x="11" y="13"/>
                  </a:lnTo>
                  <a:lnTo>
                    <a:pt x="11" y="10"/>
                  </a:lnTo>
                  <a:lnTo>
                    <a:pt x="11" y="10"/>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4"/>
            <p:cNvSpPr>
              <a:spLocks/>
            </p:cNvSpPr>
            <p:nvPr/>
          </p:nvSpPr>
          <p:spPr bwMode="auto">
            <a:xfrm>
              <a:off x="6061" y="1782"/>
              <a:ext cx="24" cy="13"/>
            </a:xfrm>
            <a:custGeom>
              <a:avLst/>
              <a:gdLst>
                <a:gd name="T0" fmla="*/ 0 w 24"/>
                <a:gd name="T1" fmla="*/ 3 h 13"/>
                <a:gd name="T2" fmla="*/ 10 w 24"/>
                <a:gd name="T3" fmla="*/ 0 h 13"/>
                <a:gd name="T4" fmla="*/ 10 w 24"/>
                <a:gd name="T5" fmla="*/ 0 h 13"/>
                <a:gd name="T6" fmla="*/ 10 w 24"/>
                <a:gd name="T7" fmla="*/ 0 h 13"/>
                <a:gd name="T8" fmla="*/ 17 w 24"/>
                <a:gd name="T9" fmla="*/ 3 h 13"/>
                <a:gd name="T10" fmla="*/ 17 w 24"/>
                <a:gd name="T11" fmla="*/ 3 h 13"/>
                <a:gd name="T12" fmla="*/ 24 w 24"/>
                <a:gd name="T13" fmla="*/ 10 h 13"/>
                <a:gd name="T14" fmla="*/ 14 w 24"/>
                <a:gd name="T15" fmla="*/ 13 h 13"/>
                <a:gd name="T16" fmla="*/ 14 w 24"/>
                <a:gd name="T17" fmla="*/ 13 h 13"/>
                <a:gd name="T18" fmla="*/ 10 w 24"/>
                <a:gd name="T19" fmla="*/ 13 h 13"/>
                <a:gd name="T20" fmla="*/ 7 w 24"/>
                <a:gd name="T21" fmla="*/ 13 h 13"/>
                <a:gd name="T22" fmla="*/ 7 w 24"/>
                <a:gd name="T23" fmla="*/ 13 h 13"/>
                <a:gd name="T24" fmla="*/ 0 w 24"/>
                <a:gd name="T25" fmla="*/ 3 h 13"/>
                <a:gd name="T26" fmla="*/ 0 w 24"/>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0" y="3"/>
                  </a:moveTo>
                  <a:lnTo>
                    <a:pt x="10" y="0"/>
                  </a:lnTo>
                  <a:lnTo>
                    <a:pt x="10" y="0"/>
                  </a:lnTo>
                  <a:lnTo>
                    <a:pt x="10" y="0"/>
                  </a:lnTo>
                  <a:lnTo>
                    <a:pt x="17" y="3"/>
                  </a:lnTo>
                  <a:lnTo>
                    <a:pt x="17" y="3"/>
                  </a:lnTo>
                  <a:lnTo>
                    <a:pt x="24" y="10"/>
                  </a:lnTo>
                  <a:lnTo>
                    <a:pt x="14" y="13"/>
                  </a:lnTo>
                  <a:lnTo>
                    <a:pt x="14" y="13"/>
                  </a:lnTo>
                  <a:lnTo>
                    <a:pt x="10" y="13"/>
                  </a:lnTo>
                  <a:lnTo>
                    <a:pt x="7" y="13"/>
                  </a:lnTo>
                  <a:lnTo>
                    <a:pt x="7" y="13"/>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5"/>
            <p:cNvSpPr>
              <a:spLocks/>
            </p:cNvSpPr>
            <p:nvPr/>
          </p:nvSpPr>
          <p:spPr bwMode="auto">
            <a:xfrm>
              <a:off x="6061" y="1755"/>
              <a:ext cx="24" cy="20"/>
            </a:xfrm>
            <a:custGeom>
              <a:avLst/>
              <a:gdLst>
                <a:gd name="T0" fmla="*/ 0 w 24"/>
                <a:gd name="T1" fmla="*/ 7 h 20"/>
                <a:gd name="T2" fmla="*/ 10 w 24"/>
                <a:gd name="T3" fmla="*/ 17 h 20"/>
                <a:gd name="T4" fmla="*/ 10 w 24"/>
                <a:gd name="T5" fmla="*/ 17 h 20"/>
                <a:gd name="T6" fmla="*/ 10 w 24"/>
                <a:gd name="T7" fmla="*/ 20 h 20"/>
                <a:gd name="T8" fmla="*/ 17 w 24"/>
                <a:gd name="T9" fmla="*/ 20 h 20"/>
                <a:gd name="T10" fmla="*/ 17 w 24"/>
                <a:gd name="T11" fmla="*/ 20 h 20"/>
                <a:gd name="T12" fmla="*/ 24 w 24"/>
                <a:gd name="T13" fmla="*/ 13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0" y="20"/>
                  </a:lnTo>
                  <a:lnTo>
                    <a:pt x="17" y="20"/>
                  </a:lnTo>
                  <a:lnTo>
                    <a:pt x="17" y="20"/>
                  </a:lnTo>
                  <a:lnTo>
                    <a:pt x="24" y="13"/>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6"/>
            <p:cNvSpPr>
              <a:spLocks/>
            </p:cNvSpPr>
            <p:nvPr/>
          </p:nvSpPr>
          <p:spPr bwMode="auto">
            <a:xfrm>
              <a:off x="6075" y="1748"/>
              <a:ext cx="20" cy="20"/>
            </a:xfrm>
            <a:custGeom>
              <a:avLst/>
              <a:gdLst>
                <a:gd name="T0" fmla="*/ 0 w 20"/>
                <a:gd name="T1" fmla="*/ 7 h 20"/>
                <a:gd name="T2" fmla="*/ 6 w 20"/>
                <a:gd name="T3" fmla="*/ 17 h 20"/>
                <a:gd name="T4" fmla="*/ 6 w 20"/>
                <a:gd name="T5" fmla="*/ 17 h 20"/>
                <a:gd name="T6" fmla="*/ 10 w 20"/>
                <a:gd name="T7" fmla="*/ 20 h 20"/>
                <a:gd name="T8" fmla="*/ 13 w 20"/>
                <a:gd name="T9" fmla="*/ 20 h 20"/>
                <a:gd name="T10" fmla="*/ 13 w 20"/>
                <a:gd name="T11" fmla="*/ 20 h 20"/>
                <a:gd name="T12" fmla="*/ 20 w 20"/>
                <a:gd name="T13" fmla="*/ 17 h 20"/>
                <a:gd name="T14" fmla="*/ 13 w 20"/>
                <a:gd name="T15" fmla="*/ 3 h 20"/>
                <a:gd name="T16" fmla="*/ 13 w 20"/>
                <a:gd name="T17" fmla="*/ 3 h 20"/>
                <a:gd name="T18" fmla="*/ 10 w 20"/>
                <a:gd name="T19" fmla="*/ 0 h 20"/>
                <a:gd name="T20" fmla="*/ 6 w 20"/>
                <a:gd name="T21" fmla="*/ 0 h 20"/>
                <a:gd name="T22" fmla="*/ 6 w 20"/>
                <a:gd name="T23" fmla="*/ 0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lnTo>
                    <a:pt x="6" y="17"/>
                  </a:lnTo>
                  <a:lnTo>
                    <a:pt x="6" y="17"/>
                  </a:lnTo>
                  <a:lnTo>
                    <a:pt x="10" y="20"/>
                  </a:lnTo>
                  <a:lnTo>
                    <a:pt x="13" y="20"/>
                  </a:lnTo>
                  <a:lnTo>
                    <a:pt x="13" y="20"/>
                  </a:lnTo>
                  <a:lnTo>
                    <a:pt x="20" y="17"/>
                  </a:lnTo>
                  <a:lnTo>
                    <a:pt x="13" y="3"/>
                  </a:lnTo>
                  <a:lnTo>
                    <a:pt x="13" y="3"/>
                  </a:lnTo>
                  <a:lnTo>
                    <a:pt x="10"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97"/>
            <p:cNvSpPr>
              <a:spLocks/>
            </p:cNvSpPr>
            <p:nvPr/>
          </p:nvSpPr>
          <p:spPr bwMode="auto">
            <a:xfrm>
              <a:off x="6061" y="1707"/>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8"/>
            <p:cNvSpPr>
              <a:spLocks/>
            </p:cNvSpPr>
            <p:nvPr/>
          </p:nvSpPr>
          <p:spPr bwMode="auto">
            <a:xfrm>
              <a:off x="6075" y="1724"/>
              <a:ext cx="20" cy="21"/>
            </a:xfrm>
            <a:custGeom>
              <a:avLst/>
              <a:gdLst>
                <a:gd name="T0" fmla="*/ 0 w 20"/>
                <a:gd name="T1" fmla="*/ 7 h 21"/>
                <a:gd name="T2" fmla="*/ 6 w 20"/>
                <a:gd name="T3" fmla="*/ 17 h 21"/>
                <a:gd name="T4" fmla="*/ 6 w 20"/>
                <a:gd name="T5" fmla="*/ 17 h 21"/>
                <a:gd name="T6" fmla="*/ 10 w 20"/>
                <a:gd name="T7" fmla="*/ 21 h 21"/>
                <a:gd name="T8" fmla="*/ 13 w 20"/>
                <a:gd name="T9" fmla="*/ 21 h 21"/>
                <a:gd name="T10" fmla="*/ 13 w 20"/>
                <a:gd name="T11" fmla="*/ 21 h 21"/>
                <a:gd name="T12" fmla="*/ 20 w 20"/>
                <a:gd name="T13" fmla="*/ 17 h 21"/>
                <a:gd name="T14" fmla="*/ 13 w 20"/>
                <a:gd name="T15" fmla="*/ 4 h 21"/>
                <a:gd name="T16" fmla="*/ 13 w 20"/>
                <a:gd name="T17" fmla="*/ 4 h 21"/>
                <a:gd name="T18" fmla="*/ 10 w 20"/>
                <a:gd name="T19" fmla="*/ 4 h 21"/>
                <a:gd name="T20" fmla="*/ 6 w 20"/>
                <a:gd name="T21" fmla="*/ 0 h 21"/>
                <a:gd name="T22" fmla="*/ 6 w 20"/>
                <a:gd name="T23" fmla="*/ 0 h 21"/>
                <a:gd name="T24" fmla="*/ 0 w 20"/>
                <a:gd name="T25" fmla="*/ 7 h 21"/>
                <a:gd name="T26" fmla="*/ 0 w 20"/>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0" y="7"/>
                  </a:moveTo>
                  <a:lnTo>
                    <a:pt x="6" y="17"/>
                  </a:lnTo>
                  <a:lnTo>
                    <a:pt x="6" y="17"/>
                  </a:lnTo>
                  <a:lnTo>
                    <a:pt x="10" y="21"/>
                  </a:lnTo>
                  <a:lnTo>
                    <a:pt x="13" y="21"/>
                  </a:lnTo>
                  <a:lnTo>
                    <a:pt x="13" y="21"/>
                  </a:lnTo>
                  <a:lnTo>
                    <a:pt x="20" y="17"/>
                  </a:lnTo>
                  <a:lnTo>
                    <a:pt x="13" y="4"/>
                  </a:lnTo>
                  <a:lnTo>
                    <a:pt x="13" y="4"/>
                  </a:lnTo>
                  <a:lnTo>
                    <a:pt x="10"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9"/>
            <p:cNvSpPr>
              <a:spLocks/>
            </p:cNvSpPr>
            <p:nvPr/>
          </p:nvSpPr>
          <p:spPr bwMode="auto">
            <a:xfrm>
              <a:off x="6085" y="1745"/>
              <a:ext cx="24" cy="17"/>
            </a:xfrm>
            <a:custGeom>
              <a:avLst/>
              <a:gdLst>
                <a:gd name="T0" fmla="*/ 0 w 24"/>
                <a:gd name="T1" fmla="*/ 3 h 17"/>
                <a:gd name="T2" fmla="*/ 10 w 24"/>
                <a:gd name="T3" fmla="*/ 13 h 17"/>
                <a:gd name="T4" fmla="*/ 10 w 24"/>
                <a:gd name="T5" fmla="*/ 13 h 17"/>
                <a:gd name="T6" fmla="*/ 10 w 24"/>
                <a:gd name="T7" fmla="*/ 17 h 17"/>
                <a:gd name="T8" fmla="*/ 17 w 24"/>
                <a:gd name="T9" fmla="*/ 17 h 17"/>
                <a:gd name="T10" fmla="*/ 17 w 24"/>
                <a:gd name="T11" fmla="*/ 17 h 17"/>
                <a:gd name="T12" fmla="*/ 24 w 24"/>
                <a:gd name="T13" fmla="*/ 13 h 17"/>
                <a:gd name="T14" fmla="*/ 13 w 24"/>
                <a:gd name="T15" fmla="*/ 0 h 17"/>
                <a:gd name="T16" fmla="*/ 13 w 24"/>
                <a:gd name="T17" fmla="*/ 0 h 17"/>
                <a:gd name="T18" fmla="*/ 13 w 24"/>
                <a:gd name="T19" fmla="*/ 0 h 17"/>
                <a:gd name="T20" fmla="*/ 10 w 24"/>
                <a:gd name="T21" fmla="*/ 0 h 17"/>
                <a:gd name="T22" fmla="*/ 10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3"/>
                  </a:lnTo>
                  <a:lnTo>
                    <a:pt x="10" y="13"/>
                  </a:lnTo>
                  <a:lnTo>
                    <a:pt x="10" y="17"/>
                  </a:lnTo>
                  <a:lnTo>
                    <a:pt x="17" y="17"/>
                  </a:lnTo>
                  <a:lnTo>
                    <a:pt x="17" y="17"/>
                  </a:lnTo>
                  <a:lnTo>
                    <a:pt x="24" y="13"/>
                  </a:lnTo>
                  <a:lnTo>
                    <a:pt x="13" y="0"/>
                  </a:lnTo>
                  <a:lnTo>
                    <a:pt x="13" y="0"/>
                  </a:lnTo>
                  <a:lnTo>
                    <a:pt x="13" y="0"/>
                  </a:lnTo>
                  <a:lnTo>
                    <a:pt x="10" y="0"/>
                  </a:lnTo>
                  <a:lnTo>
                    <a:pt x="10"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0"/>
            <p:cNvSpPr>
              <a:spLocks/>
            </p:cNvSpPr>
            <p:nvPr/>
          </p:nvSpPr>
          <p:spPr bwMode="auto">
            <a:xfrm>
              <a:off x="6098" y="1734"/>
              <a:ext cx="17" cy="21"/>
            </a:xfrm>
            <a:custGeom>
              <a:avLst/>
              <a:gdLst>
                <a:gd name="T0" fmla="*/ 11 w 17"/>
                <a:gd name="T1" fmla="*/ 0 h 21"/>
                <a:gd name="T2" fmla="*/ 17 w 17"/>
                <a:gd name="T3" fmla="*/ 11 h 21"/>
                <a:gd name="T4" fmla="*/ 17 w 17"/>
                <a:gd name="T5" fmla="*/ 11 h 21"/>
                <a:gd name="T6" fmla="*/ 17 w 17"/>
                <a:gd name="T7" fmla="*/ 14 h 21"/>
                <a:gd name="T8" fmla="*/ 17 w 17"/>
                <a:gd name="T9" fmla="*/ 17 h 21"/>
                <a:gd name="T10" fmla="*/ 17 w 17"/>
                <a:gd name="T11" fmla="*/ 17 h 21"/>
                <a:gd name="T12" fmla="*/ 11 w 17"/>
                <a:gd name="T13" fmla="*/ 21 h 21"/>
                <a:gd name="T14" fmla="*/ 4 w 17"/>
                <a:gd name="T15" fmla="*/ 11 h 21"/>
                <a:gd name="T16" fmla="*/ 4 w 17"/>
                <a:gd name="T17" fmla="*/ 11 h 21"/>
                <a:gd name="T18" fmla="*/ 0 w 17"/>
                <a:gd name="T19" fmla="*/ 7 h 21"/>
                <a:gd name="T20" fmla="*/ 4 w 17"/>
                <a:gd name="T21" fmla="*/ 4 h 21"/>
                <a:gd name="T22" fmla="*/ 4 w 17"/>
                <a:gd name="T23" fmla="*/ 4 h 21"/>
                <a:gd name="T24" fmla="*/ 11 w 17"/>
                <a:gd name="T25" fmla="*/ 0 h 21"/>
                <a:gd name="T26" fmla="*/ 11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1" y="0"/>
                  </a:moveTo>
                  <a:lnTo>
                    <a:pt x="17" y="11"/>
                  </a:lnTo>
                  <a:lnTo>
                    <a:pt x="17" y="11"/>
                  </a:lnTo>
                  <a:lnTo>
                    <a:pt x="17" y="14"/>
                  </a:lnTo>
                  <a:lnTo>
                    <a:pt x="17" y="17"/>
                  </a:lnTo>
                  <a:lnTo>
                    <a:pt x="17" y="17"/>
                  </a:lnTo>
                  <a:lnTo>
                    <a:pt x="11" y="21"/>
                  </a:lnTo>
                  <a:lnTo>
                    <a:pt x="4" y="11"/>
                  </a:lnTo>
                  <a:lnTo>
                    <a:pt x="4" y="11"/>
                  </a:lnTo>
                  <a:lnTo>
                    <a:pt x="0" y="7"/>
                  </a:lnTo>
                  <a:lnTo>
                    <a:pt x="4" y="4"/>
                  </a:lnTo>
                  <a:lnTo>
                    <a:pt x="4" y="4"/>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6098" y="1684"/>
              <a:ext cx="17" cy="23"/>
            </a:xfrm>
            <a:custGeom>
              <a:avLst/>
              <a:gdLst>
                <a:gd name="T0" fmla="*/ 11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1 w 17"/>
                <a:gd name="T13" fmla="*/ 23 h 23"/>
                <a:gd name="T14" fmla="*/ 4 w 17"/>
                <a:gd name="T15" fmla="*/ 10 h 23"/>
                <a:gd name="T16" fmla="*/ 4 w 17"/>
                <a:gd name="T17" fmla="*/ 10 h 23"/>
                <a:gd name="T18" fmla="*/ 0 w 17"/>
                <a:gd name="T19" fmla="*/ 7 h 23"/>
                <a:gd name="T20" fmla="*/ 4 w 17"/>
                <a:gd name="T21" fmla="*/ 3 h 23"/>
                <a:gd name="T22" fmla="*/ 4 w 17"/>
                <a:gd name="T23" fmla="*/ 3 h 23"/>
                <a:gd name="T24" fmla="*/ 11 w 17"/>
                <a:gd name="T25" fmla="*/ 0 h 23"/>
                <a:gd name="T26" fmla="*/ 11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1" y="0"/>
                  </a:moveTo>
                  <a:lnTo>
                    <a:pt x="17" y="13"/>
                  </a:lnTo>
                  <a:lnTo>
                    <a:pt x="17" y="13"/>
                  </a:lnTo>
                  <a:lnTo>
                    <a:pt x="17" y="13"/>
                  </a:lnTo>
                  <a:lnTo>
                    <a:pt x="17" y="20"/>
                  </a:lnTo>
                  <a:lnTo>
                    <a:pt x="17" y="20"/>
                  </a:lnTo>
                  <a:lnTo>
                    <a:pt x="11" y="23"/>
                  </a:lnTo>
                  <a:lnTo>
                    <a:pt x="4" y="10"/>
                  </a:lnTo>
                  <a:lnTo>
                    <a:pt x="4" y="10"/>
                  </a:lnTo>
                  <a:lnTo>
                    <a:pt x="0" y="7"/>
                  </a:lnTo>
                  <a:lnTo>
                    <a:pt x="4" y="3"/>
                  </a:lnTo>
                  <a:lnTo>
                    <a:pt x="4" y="3"/>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2"/>
            <p:cNvSpPr>
              <a:spLocks/>
            </p:cNvSpPr>
            <p:nvPr/>
          </p:nvSpPr>
          <p:spPr bwMode="auto">
            <a:xfrm>
              <a:off x="6088" y="1691"/>
              <a:ext cx="17" cy="23"/>
            </a:xfrm>
            <a:custGeom>
              <a:avLst/>
              <a:gdLst>
                <a:gd name="T0" fmla="*/ 10 w 17"/>
                <a:gd name="T1" fmla="*/ 0 h 23"/>
                <a:gd name="T2" fmla="*/ 17 w 17"/>
                <a:gd name="T3" fmla="*/ 13 h 23"/>
                <a:gd name="T4" fmla="*/ 17 w 17"/>
                <a:gd name="T5" fmla="*/ 13 h 23"/>
                <a:gd name="T6" fmla="*/ 17 w 17"/>
                <a:gd name="T7" fmla="*/ 16 h 23"/>
                <a:gd name="T8" fmla="*/ 14 w 17"/>
                <a:gd name="T9" fmla="*/ 20 h 23"/>
                <a:gd name="T10" fmla="*/ 14 w 17"/>
                <a:gd name="T11" fmla="*/ 20 h 23"/>
                <a:gd name="T12" fmla="*/ 10 w 17"/>
                <a:gd name="T13" fmla="*/ 23 h 23"/>
                <a:gd name="T14" fmla="*/ 0 w 17"/>
                <a:gd name="T15" fmla="*/ 10 h 23"/>
                <a:gd name="T16" fmla="*/ 0 w 17"/>
                <a:gd name="T17" fmla="*/ 10 h 23"/>
                <a:gd name="T18" fmla="*/ 0 w 17"/>
                <a:gd name="T19" fmla="*/ 10 h 23"/>
                <a:gd name="T20" fmla="*/ 4 w 17"/>
                <a:gd name="T21" fmla="*/ 6 h 23"/>
                <a:gd name="T22" fmla="*/ 4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6"/>
                  </a:lnTo>
                  <a:lnTo>
                    <a:pt x="14" y="20"/>
                  </a:lnTo>
                  <a:lnTo>
                    <a:pt x="14" y="20"/>
                  </a:lnTo>
                  <a:lnTo>
                    <a:pt x="10" y="23"/>
                  </a:lnTo>
                  <a:lnTo>
                    <a:pt x="0" y="10"/>
                  </a:lnTo>
                  <a:lnTo>
                    <a:pt x="0" y="10"/>
                  </a:lnTo>
                  <a:lnTo>
                    <a:pt x="0" y="10"/>
                  </a:lnTo>
                  <a:lnTo>
                    <a:pt x="4" y="6"/>
                  </a:lnTo>
                  <a:lnTo>
                    <a:pt x="4"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3"/>
            <p:cNvSpPr>
              <a:spLocks/>
            </p:cNvSpPr>
            <p:nvPr/>
          </p:nvSpPr>
          <p:spPr bwMode="auto">
            <a:xfrm>
              <a:off x="6078" y="1701"/>
              <a:ext cx="17" cy="20"/>
            </a:xfrm>
            <a:custGeom>
              <a:avLst/>
              <a:gdLst>
                <a:gd name="T0" fmla="*/ 7 w 17"/>
                <a:gd name="T1" fmla="*/ 0 h 20"/>
                <a:gd name="T2" fmla="*/ 17 w 17"/>
                <a:gd name="T3" fmla="*/ 10 h 20"/>
                <a:gd name="T4" fmla="*/ 17 w 17"/>
                <a:gd name="T5" fmla="*/ 10 h 20"/>
                <a:gd name="T6" fmla="*/ 17 w 17"/>
                <a:gd name="T7" fmla="*/ 13 h 20"/>
                <a:gd name="T8" fmla="*/ 14 w 17"/>
                <a:gd name="T9" fmla="*/ 17 h 20"/>
                <a:gd name="T10" fmla="*/ 14 w 17"/>
                <a:gd name="T11" fmla="*/ 17 h 20"/>
                <a:gd name="T12" fmla="*/ 7 w 17"/>
                <a:gd name="T13" fmla="*/ 20 h 20"/>
                <a:gd name="T14" fmla="*/ 0 w 17"/>
                <a:gd name="T15" fmla="*/ 6 h 20"/>
                <a:gd name="T16" fmla="*/ 0 w 17"/>
                <a:gd name="T17" fmla="*/ 6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7"/>
                  </a:lnTo>
                  <a:lnTo>
                    <a:pt x="14" y="17"/>
                  </a:lnTo>
                  <a:lnTo>
                    <a:pt x="7" y="20"/>
                  </a:lnTo>
                  <a:lnTo>
                    <a:pt x="0" y="6"/>
                  </a:lnTo>
                  <a:lnTo>
                    <a:pt x="0" y="6"/>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4"/>
            <p:cNvSpPr>
              <a:spLocks/>
            </p:cNvSpPr>
            <p:nvPr/>
          </p:nvSpPr>
          <p:spPr bwMode="auto">
            <a:xfrm>
              <a:off x="6098" y="1707"/>
              <a:ext cx="17" cy="24"/>
            </a:xfrm>
            <a:custGeom>
              <a:avLst/>
              <a:gdLst>
                <a:gd name="T0" fmla="*/ 11 w 17"/>
                <a:gd name="T1" fmla="*/ 0 h 24"/>
                <a:gd name="T2" fmla="*/ 17 w 17"/>
                <a:gd name="T3" fmla="*/ 14 h 24"/>
                <a:gd name="T4" fmla="*/ 17 w 17"/>
                <a:gd name="T5" fmla="*/ 14 h 24"/>
                <a:gd name="T6" fmla="*/ 17 w 17"/>
                <a:gd name="T7" fmla="*/ 17 h 24"/>
                <a:gd name="T8" fmla="*/ 17 w 17"/>
                <a:gd name="T9" fmla="*/ 21 h 24"/>
                <a:gd name="T10" fmla="*/ 17 w 17"/>
                <a:gd name="T11" fmla="*/ 21 h 24"/>
                <a:gd name="T12" fmla="*/ 11 w 17"/>
                <a:gd name="T13" fmla="*/ 24 h 24"/>
                <a:gd name="T14" fmla="*/ 0 w 17"/>
                <a:gd name="T15" fmla="*/ 11 h 24"/>
                <a:gd name="T16" fmla="*/ 0 w 17"/>
                <a:gd name="T17" fmla="*/ 11 h 24"/>
                <a:gd name="T18" fmla="*/ 0 w 17"/>
                <a:gd name="T19" fmla="*/ 11 h 24"/>
                <a:gd name="T20" fmla="*/ 4 w 17"/>
                <a:gd name="T21" fmla="*/ 7 h 24"/>
                <a:gd name="T22" fmla="*/ 4 w 17"/>
                <a:gd name="T23" fmla="*/ 7 h 24"/>
                <a:gd name="T24" fmla="*/ 11 w 17"/>
                <a:gd name="T25" fmla="*/ 0 h 24"/>
                <a:gd name="T26" fmla="*/ 11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1" y="0"/>
                  </a:moveTo>
                  <a:lnTo>
                    <a:pt x="17" y="14"/>
                  </a:lnTo>
                  <a:lnTo>
                    <a:pt x="17" y="14"/>
                  </a:lnTo>
                  <a:lnTo>
                    <a:pt x="17" y="17"/>
                  </a:lnTo>
                  <a:lnTo>
                    <a:pt x="17" y="21"/>
                  </a:lnTo>
                  <a:lnTo>
                    <a:pt x="17" y="21"/>
                  </a:lnTo>
                  <a:lnTo>
                    <a:pt x="11" y="24"/>
                  </a:lnTo>
                  <a:lnTo>
                    <a:pt x="0" y="11"/>
                  </a:lnTo>
                  <a:lnTo>
                    <a:pt x="0" y="11"/>
                  </a:lnTo>
                  <a:lnTo>
                    <a:pt x="0" y="11"/>
                  </a:lnTo>
                  <a:lnTo>
                    <a:pt x="4" y="7"/>
                  </a:lnTo>
                  <a:lnTo>
                    <a:pt x="4" y="7"/>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5"/>
            <p:cNvSpPr>
              <a:spLocks/>
            </p:cNvSpPr>
            <p:nvPr/>
          </p:nvSpPr>
          <p:spPr bwMode="auto">
            <a:xfrm>
              <a:off x="6088" y="1718"/>
              <a:ext cx="17" cy="20"/>
            </a:xfrm>
            <a:custGeom>
              <a:avLst/>
              <a:gdLst>
                <a:gd name="T0" fmla="*/ 7 w 17"/>
                <a:gd name="T1" fmla="*/ 0 h 20"/>
                <a:gd name="T2" fmla="*/ 17 w 17"/>
                <a:gd name="T3" fmla="*/ 10 h 20"/>
                <a:gd name="T4" fmla="*/ 17 w 17"/>
                <a:gd name="T5" fmla="*/ 10 h 20"/>
                <a:gd name="T6" fmla="*/ 17 w 17"/>
                <a:gd name="T7" fmla="*/ 13 h 20"/>
                <a:gd name="T8" fmla="*/ 14 w 17"/>
                <a:gd name="T9" fmla="*/ 16 h 20"/>
                <a:gd name="T10" fmla="*/ 14 w 17"/>
                <a:gd name="T11" fmla="*/ 16 h 20"/>
                <a:gd name="T12" fmla="*/ 10 w 17"/>
                <a:gd name="T13" fmla="*/ 20 h 20"/>
                <a:gd name="T14" fmla="*/ 0 w 17"/>
                <a:gd name="T15" fmla="*/ 10 h 20"/>
                <a:gd name="T16" fmla="*/ 0 w 17"/>
                <a:gd name="T17" fmla="*/ 10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6"/>
                  </a:lnTo>
                  <a:lnTo>
                    <a:pt x="14" y="16"/>
                  </a:lnTo>
                  <a:lnTo>
                    <a:pt x="10"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06"/>
            <p:cNvSpPr>
              <a:spLocks/>
            </p:cNvSpPr>
            <p:nvPr/>
          </p:nvSpPr>
          <p:spPr bwMode="auto">
            <a:xfrm>
              <a:off x="6119" y="1718"/>
              <a:ext cx="17" cy="23"/>
            </a:xfrm>
            <a:custGeom>
              <a:avLst/>
              <a:gdLst>
                <a:gd name="T0" fmla="*/ 10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0 w 17"/>
                <a:gd name="T13" fmla="*/ 23 h 23"/>
                <a:gd name="T14" fmla="*/ 3 w 17"/>
                <a:gd name="T15" fmla="*/ 10 h 23"/>
                <a:gd name="T16" fmla="*/ 3 w 17"/>
                <a:gd name="T17" fmla="*/ 10 h 23"/>
                <a:gd name="T18" fmla="*/ 0 w 17"/>
                <a:gd name="T19" fmla="*/ 10 h 23"/>
                <a:gd name="T20" fmla="*/ 3 w 17"/>
                <a:gd name="T21" fmla="*/ 6 h 23"/>
                <a:gd name="T22" fmla="*/ 3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3"/>
                  </a:lnTo>
                  <a:lnTo>
                    <a:pt x="17" y="20"/>
                  </a:lnTo>
                  <a:lnTo>
                    <a:pt x="17" y="20"/>
                  </a:lnTo>
                  <a:lnTo>
                    <a:pt x="10" y="23"/>
                  </a:lnTo>
                  <a:lnTo>
                    <a:pt x="3" y="10"/>
                  </a:lnTo>
                  <a:lnTo>
                    <a:pt x="3" y="10"/>
                  </a:lnTo>
                  <a:lnTo>
                    <a:pt x="0" y="10"/>
                  </a:lnTo>
                  <a:lnTo>
                    <a:pt x="3" y="6"/>
                  </a:lnTo>
                  <a:lnTo>
                    <a:pt x="3"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7"/>
            <p:cNvSpPr>
              <a:spLocks/>
            </p:cNvSpPr>
            <p:nvPr/>
          </p:nvSpPr>
          <p:spPr bwMode="auto">
            <a:xfrm>
              <a:off x="6112" y="1677"/>
              <a:ext cx="13" cy="24"/>
            </a:xfrm>
            <a:custGeom>
              <a:avLst/>
              <a:gdLst>
                <a:gd name="T0" fmla="*/ 7 w 13"/>
                <a:gd name="T1" fmla="*/ 0 h 24"/>
                <a:gd name="T2" fmla="*/ 13 w 13"/>
                <a:gd name="T3" fmla="*/ 14 h 24"/>
                <a:gd name="T4" fmla="*/ 13 w 13"/>
                <a:gd name="T5" fmla="*/ 14 h 24"/>
                <a:gd name="T6" fmla="*/ 13 w 13"/>
                <a:gd name="T7" fmla="*/ 14 h 24"/>
                <a:gd name="T8" fmla="*/ 13 w 13"/>
                <a:gd name="T9" fmla="*/ 20 h 24"/>
                <a:gd name="T10" fmla="*/ 13 w 13"/>
                <a:gd name="T11" fmla="*/ 20 h 24"/>
                <a:gd name="T12" fmla="*/ 7 w 13"/>
                <a:gd name="T13" fmla="*/ 24 h 24"/>
                <a:gd name="T14" fmla="*/ 0 w 13"/>
                <a:gd name="T15" fmla="*/ 10 h 24"/>
                <a:gd name="T16" fmla="*/ 0 w 13"/>
                <a:gd name="T17" fmla="*/ 10 h 24"/>
                <a:gd name="T18" fmla="*/ 0 w 13"/>
                <a:gd name="T19" fmla="*/ 7 h 24"/>
                <a:gd name="T20" fmla="*/ 0 w 13"/>
                <a:gd name="T21" fmla="*/ 3 h 24"/>
                <a:gd name="T22" fmla="*/ 0 w 13"/>
                <a:gd name="T23" fmla="*/ 3 h 24"/>
                <a:gd name="T24" fmla="*/ 7 w 13"/>
                <a:gd name="T25" fmla="*/ 0 h 24"/>
                <a:gd name="T26" fmla="*/ 7 w 1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7" y="0"/>
                  </a:moveTo>
                  <a:lnTo>
                    <a:pt x="13" y="14"/>
                  </a:lnTo>
                  <a:lnTo>
                    <a:pt x="13" y="14"/>
                  </a:lnTo>
                  <a:lnTo>
                    <a:pt x="13" y="14"/>
                  </a:lnTo>
                  <a:lnTo>
                    <a:pt x="13" y="20"/>
                  </a:lnTo>
                  <a:lnTo>
                    <a:pt x="13"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8"/>
            <p:cNvSpPr>
              <a:spLocks/>
            </p:cNvSpPr>
            <p:nvPr/>
          </p:nvSpPr>
          <p:spPr bwMode="auto">
            <a:xfrm>
              <a:off x="6122" y="1694"/>
              <a:ext cx="14" cy="24"/>
            </a:xfrm>
            <a:custGeom>
              <a:avLst/>
              <a:gdLst>
                <a:gd name="T0" fmla="*/ 7 w 14"/>
                <a:gd name="T1" fmla="*/ 0 h 24"/>
                <a:gd name="T2" fmla="*/ 14 w 14"/>
                <a:gd name="T3" fmla="*/ 13 h 24"/>
                <a:gd name="T4" fmla="*/ 14 w 14"/>
                <a:gd name="T5" fmla="*/ 13 h 24"/>
                <a:gd name="T6" fmla="*/ 14 w 14"/>
                <a:gd name="T7" fmla="*/ 13 h 24"/>
                <a:gd name="T8" fmla="*/ 14 w 14"/>
                <a:gd name="T9" fmla="*/ 20 h 24"/>
                <a:gd name="T10" fmla="*/ 14 w 14"/>
                <a:gd name="T11" fmla="*/ 20 h 24"/>
                <a:gd name="T12" fmla="*/ 7 w 14"/>
                <a:gd name="T13" fmla="*/ 24 h 24"/>
                <a:gd name="T14" fmla="*/ 0 w 14"/>
                <a:gd name="T15" fmla="*/ 10 h 24"/>
                <a:gd name="T16" fmla="*/ 0 w 14"/>
                <a:gd name="T17" fmla="*/ 10 h 24"/>
                <a:gd name="T18" fmla="*/ 0 w 14"/>
                <a:gd name="T19" fmla="*/ 7 h 24"/>
                <a:gd name="T20" fmla="*/ 0 w 14"/>
                <a:gd name="T21" fmla="*/ 3 h 24"/>
                <a:gd name="T22" fmla="*/ 0 w 14"/>
                <a:gd name="T23" fmla="*/ 3 h 24"/>
                <a:gd name="T24" fmla="*/ 7 w 14"/>
                <a:gd name="T25" fmla="*/ 0 h 24"/>
                <a:gd name="T26" fmla="*/ 7 w 1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4">
                  <a:moveTo>
                    <a:pt x="7" y="0"/>
                  </a:moveTo>
                  <a:lnTo>
                    <a:pt x="14" y="13"/>
                  </a:lnTo>
                  <a:lnTo>
                    <a:pt x="14" y="13"/>
                  </a:lnTo>
                  <a:lnTo>
                    <a:pt x="14" y="13"/>
                  </a:lnTo>
                  <a:lnTo>
                    <a:pt x="14" y="20"/>
                  </a:lnTo>
                  <a:lnTo>
                    <a:pt x="14"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9"/>
            <p:cNvSpPr>
              <a:spLocks/>
            </p:cNvSpPr>
            <p:nvPr/>
          </p:nvSpPr>
          <p:spPr bwMode="auto">
            <a:xfrm>
              <a:off x="6112" y="1701"/>
              <a:ext cx="13" cy="23"/>
            </a:xfrm>
            <a:custGeom>
              <a:avLst/>
              <a:gdLst>
                <a:gd name="T0" fmla="*/ 7 w 13"/>
                <a:gd name="T1" fmla="*/ 0 h 23"/>
                <a:gd name="T2" fmla="*/ 13 w 13"/>
                <a:gd name="T3" fmla="*/ 13 h 23"/>
                <a:gd name="T4" fmla="*/ 13 w 13"/>
                <a:gd name="T5" fmla="*/ 13 h 23"/>
                <a:gd name="T6" fmla="*/ 13 w 13"/>
                <a:gd name="T7" fmla="*/ 13 h 23"/>
                <a:gd name="T8" fmla="*/ 13 w 13"/>
                <a:gd name="T9" fmla="*/ 20 h 23"/>
                <a:gd name="T10" fmla="*/ 13 w 13"/>
                <a:gd name="T11" fmla="*/ 20 h 23"/>
                <a:gd name="T12" fmla="*/ 7 w 13"/>
                <a:gd name="T13" fmla="*/ 23 h 23"/>
                <a:gd name="T14" fmla="*/ 0 w 13"/>
                <a:gd name="T15" fmla="*/ 10 h 23"/>
                <a:gd name="T16" fmla="*/ 0 w 13"/>
                <a:gd name="T17" fmla="*/ 10 h 23"/>
                <a:gd name="T18" fmla="*/ 0 w 13"/>
                <a:gd name="T19" fmla="*/ 10 h 23"/>
                <a:gd name="T20" fmla="*/ 0 w 13"/>
                <a:gd name="T21" fmla="*/ 6 h 23"/>
                <a:gd name="T22" fmla="*/ 0 w 13"/>
                <a:gd name="T23" fmla="*/ 6 h 23"/>
                <a:gd name="T24" fmla="*/ 7 w 13"/>
                <a:gd name="T25" fmla="*/ 0 h 23"/>
                <a:gd name="T26" fmla="*/ 7 w 1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3">
                  <a:moveTo>
                    <a:pt x="7" y="0"/>
                  </a:moveTo>
                  <a:lnTo>
                    <a:pt x="13" y="13"/>
                  </a:lnTo>
                  <a:lnTo>
                    <a:pt x="13" y="13"/>
                  </a:lnTo>
                  <a:lnTo>
                    <a:pt x="13" y="13"/>
                  </a:lnTo>
                  <a:lnTo>
                    <a:pt x="13" y="20"/>
                  </a:lnTo>
                  <a:lnTo>
                    <a:pt x="13" y="20"/>
                  </a:lnTo>
                  <a:lnTo>
                    <a:pt x="7" y="23"/>
                  </a:lnTo>
                  <a:lnTo>
                    <a:pt x="0" y="10"/>
                  </a:lnTo>
                  <a:lnTo>
                    <a:pt x="0" y="10"/>
                  </a:lnTo>
                  <a:lnTo>
                    <a:pt x="0" y="10"/>
                  </a:lnTo>
                  <a:lnTo>
                    <a:pt x="0" y="6"/>
                  </a:lnTo>
                  <a:lnTo>
                    <a:pt x="0" y="6"/>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0"/>
            <p:cNvSpPr>
              <a:spLocks/>
            </p:cNvSpPr>
            <p:nvPr/>
          </p:nvSpPr>
          <p:spPr bwMode="auto">
            <a:xfrm>
              <a:off x="6132" y="1711"/>
              <a:ext cx="14" cy="23"/>
            </a:xfrm>
            <a:custGeom>
              <a:avLst/>
              <a:gdLst>
                <a:gd name="T0" fmla="*/ 7 w 14"/>
                <a:gd name="T1" fmla="*/ 0 h 23"/>
                <a:gd name="T2" fmla="*/ 14 w 14"/>
                <a:gd name="T3" fmla="*/ 10 h 23"/>
                <a:gd name="T4" fmla="*/ 14 w 14"/>
                <a:gd name="T5" fmla="*/ 10 h 23"/>
                <a:gd name="T6" fmla="*/ 14 w 14"/>
                <a:gd name="T7" fmla="*/ 13 h 23"/>
                <a:gd name="T8" fmla="*/ 14 w 14"/>
                <a:gd name="T9" fmla="*/ 17 h 23"/>
                <a:gd name="T10" fmla="*/ 14 w 14"/>
                <a:gd name="T11" fmla="*/ 17 h 23"/>
                <a:gd name="T12" fmla="*/ 7 w 14"/>
                <a:gd name="T13" fmla="*/ 23 h 23"/>
                <a:gd name="T14" fmla="*/ 0 w 14"/>
                <a:gd name="T15" fmla="*/ 10 h 23"/>
                <a:gd name="T16" fmla="*/ 0 w 14"/>
                <a:gd name="T17" fmla="*/ 10 h 23"/>
                <a:gd name="T18" fmla="*/ 0 w 14"/>
                <a:gd name="T19" fmla="*/ 7 h 23"/>
                <a:gd name="T20" fmla="*/ 0 w 14"/>
                <a:gd name="T21" fmla="*/ 3 h 23"/>
                <a:gd name="T22" fmla="*/ 0 w 14"/>
                <a:gd name="T23" fmla="*/ 3 h 23"/>
                <a:gd name="T24" fmla="*/ 7 w 14"/>
                <a:gd name="T25" fmla="*/ 0 h 23"/>
                <a:gd name="T26" fmla="*/ 7 w 1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7" y="0"/>
                  </a:moveTo>
                  <a:lnTo>
                    <a:pt x="14" y="10"/>
                  </a:lnTo>
                  <a:lnTo>
                    <a:pt x="14" y="10"/>
                  </a:lnTo>
                  <a:lnTo>
                    <a:pt x="14" y="13"/>
                  </a:lnTo>
                  <a:lnTo>
                    <a:pt x="14" y="17"/>
                  </a:lnTo>
                  <a:lnTo>
                    <a:pt x="14" y="17"/>
                  </a:lnTo>
                  <a:lnTo>
                    <a:pt x="7" y="23"/>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1"/>
            <p:cNvSpPr>
              <a:spLocks/>
            </p:cNvSpPr>
            <p:nvPr/>
          </p:nvSpPr>
          <p:spPr bwMode="auto">
            <a:xfrm>
              <a:off x="6119" y="1670"/>
              <a:ext cx="17" cy="21"/>
            </a:xfrm>
            <a:custGeom>
              <a:avLst/>
              <a:gdLst>
                <a:gd name="T0" fmla="*/ 10 w 17"/>
                <a:gd name="T1" fmla="*/ 0 h 21"/>
                <a:gd name="T2" fmla="*/ 17 w 17"/>
                <a:gd name="T3" fmla="*/ 10 h 21"/>
                <a:gd name="T4" fmla="*/ 17 w 17"/>
                <a:gd name="T5" fmla="*/ 10 h 21"/>
                <a:gd name="T6" fmla="*/ 17 w 17"/>
                <a:gd name="T7" fmla="*/ 14 h 21"/>
                <a:gd name="T8" fmla="*/ 17 w 17"/>
                <a:gd name="T9" fmla="*/ 17 h 21"/>
                <a:gd name="T10" fmla="*/ 17 w 17"/>
                <a:gd name="T11" fmla="*/ 17 h 21"/>
                <a:gd name="T12" fmla="*/ 10 w 17"/>
                <a:gd name="T13" fmla="*/ 21 h 21"/>
                <a:gd name="T14" fmla="*/ 3 w 17"/>
                <a:gd name="T15" fmla="*/ 10 h 21"/>
                <a:gd name="T16" fmla="*/ 3 w 17"/>
                <a:gd name="T17" fmla="*/ 10 h 21"/>
                <a:gd name="T18" fmla="*/ 0 w 17"/>
                <a:gd name="T19" fmla="*/ 7 h 21"/>
                <a:gd name="T20" fmla="*/ 3 w 17"/>
                <a:gd name="T21" fmla="*/ 4 h 21"/>
                <a:gd name="T22" fmla="*/ 3 w 17"/>
                <a:gd name="T23" fmla="*/ 4 h 21"/>
                <a:gd name="T24" fmla="*/ 10 w 17"/>
                <a:gd name="T25" fmla="*/ 0 h 21"/>
                <a:gd name="T26" fmla="*/ 10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0" y="0"/>
                  </a:moveTo>
                  <a:lnTo>
                    <a:pt x="17" y="10"/>
                  </a:lnTo>
                  <a:lnTo>
                    <a:pt x="17" y="10"/>
                  </a:lnTo>
                  <a:lnTo>
                    <a:pt x="17" y="14"/>
                  </a:lnTo>
                  <a:lnTo>
                    <a:pt x="17" y="17"/>
                  </a:lnTo>
                  <a:lnTo>
                    <a:pt x="17" y="17"/>
                  </a:lnTo>
                  <a:lnTo>
                    <a:pt x="10" y="21"/>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2"/>
            <p:cNvSpPr>
              <a:spLocks/>
            </p:cNvSpPr>
            <p:nvPr/>
          </p:nvSpPr>
          <p:spPr bwMode="auto">
            <a:xfrm>
              <a:off x="6129" y="1687"/>
              <a:ext cx="17" cy="20"/>
            </a:xfrm>
            <a:custGeom>
              <a:avLst/>
              <a:gdLst>
                <a:gd name="T0" fmla="*/ 10 w 17"/>
                <a:gd name="T1" fmla="*/ 0 h 20"/>
                <a:gd name="T2" fmla="*/ 17 w 17"/>
                <a:gd name="T3" fmla="*/ 10 h 20"/>
                <a:gd name="T4" fmla="*/ 17 w 17"/>
                <a:gd name="T5" fmla="*/ 10 h 20"/>
                <a:gd name="T6" fmla="*/ 17 w 17"/>
                <a:gd name="T7" fmla="*/ 14 h 20"/>
                <a:gd name="T8" fmla="*/ 13 w 17"/>
                <a:gd name="T9" fmla="*/ 17 h 20"/>
                <a:gd name="T10" fmla="*/ 13 w 17"/>
                <a:gd name="T11" fmla="*/ 17 h 20"/>
                <a:gd name="T12" fmla="*/ 10 w 17"/>
                <a:gd name="T13" fmla="*/ 20 h 20"/>
                <a:gd name="T14" fmla="*/ 3 w 17"/>
                <a:gd name="T15" fmla="*/ 10 h 20"/>
                <a:gd name="T16" fmla="*/ 3 w 17"/>
                <a:gd name="T17" fmla="*/ 10 h 20"/>
                <a:gd name="T18" fmla="*/ 0 w 17"/>
                <a:gd name="T19" fmla="*/ 7 h 20"/>
                <a:gd name="T20" fmla="*/ 3 w 17"/>
                <a:gd name="T21" fmla="*/ 4 h 20"/>
                <a:gd name="T22" fmla="*/ 3 w 17"/>
                <a:gd name="T23" fmla="*/ 4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3" y="17"/>
                  </a:lnTo>
                  <a:lnTo>
                    <a:pt x="13" y="17"/>
                  </a:lnTo>
                  <a:lnTo>
                    <a:pt x="10" y="20"/>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3"/>
            <p:cNvSpPr>
              <a:spLocks/>
            </p:cNvSpPr>
            <p:nvPr/>
          </p:nvSpPr>
          <p:spPr bwMode="auto">
            <a:xfrm>
              <a:off x="6139" y="1704"/>
              <a:ext cx="17" cy="20"/>
            </a:xfrm>
            <a:custGeom>
              <a:avLst/>
              <a:gdLst>
                <a:gd name="T0" fmla="*/ 10 w 17"/>
                <a:gd name="T1" fmla="*/ 0 h 20"/>
                <a:gd name="T2" fmla="*/ 17 w 17"/>
                <a:gd name="T3" fmla="*/ 10 h 20"/>
                <a:gd name="T4" fmla="*/ 17 w 17"/>
                <a:gd name="T5" fmla="*/ 10 h 20"/>
                <a:gd name="T6" fmla="*/ 17 w 17"/>
                <a:gd name="T7" fmla="*/ 14 h 20"/>
                <a:gd name="T8" fmla="*/ 14 w 17"/>
                <a:gd name="T9" fmla="*/ 17 h 20"/>
                <a:gd name="T10" fmla="*/ 14 w 17"/>
                <a:gd name="T11" fmla="*/ 17 h 20"/>
                <a:gd name="T12" fmla="*/ 10 w 17"/>
                <a:gd name="T13" fmla="*/ 20 h 20"/>
                <a:gd name="T14" fmla="*/ 0 w 17"/>
                <a:gd name="T15" fmla="*/ 7 h 20"/>
                <a:gd name="T16" fmla="*/ 0 w 17"/>
                <a:gd name="T17" fmla="*/ 7 h 20"/>
                <a:gd name="T18" fmla="*/ 0 w 17"/>
                <a:gd name="T19" fmla="*/ 7 h 20"/>
                <a:gd name="T20" fmla="*/ 3 w 17"/>
                <a:gd name="T21" fmla="*/ 3 h 20"/>
                <a:gd name="T22" fmla="*/ 3 w 17"/>
                <a:gd name="T23" fmla="*/ 3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4" y="17"/>
                  </a:lnTo>
                  <a:lnTo>
                    <a:pt x="14" y="17"/>
                  </a:lnTo>
                  <a:lnTo>
                    <a:pt x="10" y="20"/>
                  </a:lnTo>
                  <a:lnTo>
                    <a:pt x="0" y="7"/>
                  </a:lnTo>
                  <a:lnTo>
                    <a:pt x="0" y="7"/>
                  </a:lnTo>
                  <a:lnTo>
                    <a:pt x="0" y="7"/>
                  </a:lnTo>
                  <a:lnTo>
                    <a:pt x="3" y="3"/>
                  </a:lnTo>
                  <a:lnTo>
                    <a:pt x="3" y="3"/>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4"/>
            <p:cNvSpPr>
              <a:spLocks/>
            </p:cNvSpPr>
            <p:nvPr/>
          </p:nvSpPr>
          <p:spPr bwMode="auto">
            <a:xfrm>
              <a:off x="6112" y="1728"/>
              <a:ext cx="13" cy="20"/>
            </a:xfrm>
            <a:custGeom>
              <a:avLst/>
              <a:gdLst>
                <a:gd name="T0" fmla="*/ 7 w 13"/>
                <a:gd name="T1" fmla="*/ 0 h 20"/>
                <a:gd name="T2" fmla="*/ 13 w 13"/>
                <a:gd name="T3" fmla="*/ 10 h 20"/>
                <a:gd name="T4" fmla="*/ 13 w 13"/>
                <a:gd name="T5" fmla="*/ 10 h 20"/>
                <a:gd name="T6" fmla="*/ 13 w 13"/>
                <a:gd name="T7" fmla="*/ 13 h 20"/>
                <a:gd name="T8" fmla="*/ 13 w 13"/>
                <a:gd name="T9" fmla="*/ 17 h 20"/>
                <a:gd name="T10" fmla="*/ 13 w 13"/>
                <a:gd name="T11" fmla="*/ 17 h 20"/>
                <a:gd name="T12" fmla="*/ 7 w 13"/>
                <a:gd name="T13" fmla="*/ 20 h 20"/>
                <a:gd name="T14" fmla="*/ 0 w 13"/>
                <a:gd name="T15" fmla="*/ 10 h 20"/>
                <a:gd name="T16" fmla="*/ 0 w 13"/>
                <a:gd name="T17" fmla="*/ 10 h 20"/>
                <a:gd name="T18" fmla="*/ 0 w 13"/>
                <a:gd name="T19" fmla="*/ 6 h 20"/>
                <a:gd name="T20" fmla="*/ 0 w 13"/>
                <a:gd name="T21" fmla="*/ 3 h 20"/>
                <a:gd name="T22" fmla="*/ 0 w 13"/>
                <a:gd name="T23" fmla="*/ 3 h 20"/>
                <a:gd name="T24" fmla="*/ 7 w 13"/>
                <a:gd name="T25" fmla="*/ 0 h 20"/>
                <a:gd name="T26" fmla="*/ 7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7" y="0"/>
                  </a:moveTo>
                  <a:lnTo>
                    <a:pt x="13" y="10"/>
                  </a:lnTo>
                  <a:lnTo>
                    <a:pt x="13" y="10"/>
                  </a:lnTo>
                  <a:lnTo>
                    <a:pt x="13" y="13"/>
                  </a:lnTo>
                  <a:lnTo>
                    <a:pt x="13" y="17"/>
                  </a:lnTo>
                  <a:lnTo>
                    <a:pt x="13" y="17"/>
                  </a:lnTo>
                  <a:lnTo>
                    <a:pt x="7"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5"/>
            <p:cNvSpPr>
              <a:spLocks/>
            </p:cNvSpPr>
            <p:nvPr/>
          </p:nvSpPr>
          <p:spPr bwMode="auto">
            <a:xfrm>
              <a:off x="5922" y="1552"/>
              <a:ext cx="187" cy="166"/>
            </a:xfrm>
            <a:custGeom>
              <a:avLst/>
              <a:gdLst>
                <a:gd name="T0" fmla="*/ 0 w 187"/>
                <a:gd name="T1" fmla="*/ 47 h 166"/>
                <a:gd name="T2" fmla="*/ 0 w 187"/>
                <a:gd name="T3" fmla="*/ 47 h 166"/>
                <a:gd name="T4" fmla="*/ 11 w 187"/>
                <a:gd name="T5" fmla="*/ 40 h 166"/>
                <a:gd name="T6" fmla="*/ 34 w 187"/>
                <a:gd name="T7" fmla="*/ 27 h 166"/>
                <a:gd name="T8" fmla="*/ 68 w 187"/>
                <a:gd name="T9" fmla="*/ 10 h 166"/>
                <a:gd name="T10" fmla="*/ 92 w 187"/>
                <a:gd name="T11" fmla="*/ 7 h 166"/>
                <a:gd name="T12" fmla="*/ 112 w 187"/>
                <a:gd name="T13" fmla="*/ 0 h 166"/>
                <a:gd name="T14" fmla="*/ 112 w 187"/>
                <a:gd name="T15" fmla="*/ 0 h 166"/>
                <a:gd name="T16" fmla="*/ 115 w 187"/>
                <a:gd name="T17" fmla="*/ 3 h 166"/>
                <a:gd name="T18" fmla="*/ 119 w 187"/>
                <a:gd name="T19" fmla="*/ 7 h 166"/>
                <a:gd name="T20" fmla="*/ 119 w 187"/>
                <a:gd name="T21" fmla="*/ 7 h 166"/>
                <a:gd name="T22" fmla="*/ 149 w 187"/>
                <a:gd name="T23" fmla="*/ 47 h 166"/>
                <a:gd name="T24" fmla="*/ 187 w 187"/>
                <a:gd name="T25" fmla="*/ 101 h 166"/>
                <a:gd name="T26" fmla="*/ 187 w 187"/>
                <a:gd name="T27" fmla="*/ 101 h 166"/>
                <a:gd name="T28" fmla="*/ 187 w 187"/>
                <a:gd name="T29" fmla="*/ 105 h 166"/>
                <a:gd name="T30" fmla="*/ 187 w 187"/>
                <a:gd name="T31" fmla="*/ 111 h 166"/>
                <a:gd name="T32" fmla="*/ 187 w 187"/>
                <a:gd name="T33" fmla="*/ 111 h 166"/>
                <a:gd name="T34" fmla="*/ 153 w 187"/>
                <a:gd name="T35" fmla="*/ 132 h 166"/>
                <a:gd name="T36" fmla="*/ 119 w 187"/>
                <a:gd name="T37" fmla="*/ 149 h 166"/>
                <a:gd name="T38" fmla="*/ 88 w 187"/>
                <a:gd name="T39" fmla="*/ 166 h 166"/>
                <a:gd name="T40" fmla="*/ 88 w 187"/>
                <a:gd name="T41" fmla="*/ 166 h 166"/>
                <a:gd name="T42" fmla="*/ 75 w 187"/>
                <a:gd name="T43" fmla="*/ 159 h 166"/>
                <a:gd name="T44" fmla="*/ 75 w 187"/>
                <a:gd name="T45" fmla="*/ 159 h 166"/>
                <a:gd name="T46" fmla="*/ 4 w 187"/>
                <a:gd name="T47" fmla="*/ 54 h 166"/>
                <a:gd name="T48" fmla="*/ 4 w 187"/>
                <a:gd name="T49" fmla="*/ 54 h 166"/>
                <a:gd name="T50" fmla="*/ 4 w 187"/>
                <a:gd name="T51" fmla="*/ 51 h 166"/>
                <a:gd name="T52" fmla="*/ 0 w 187"/>
                <a:gd name="T53" fmla="*/ 47 h 166"/>
                <a:gd name="T54" fmla="*/ 0 w 187"/>
                <a:gd name="T55" fmla="*/ 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166">
                  <a:moveTo>
                    <a:pt x="0" y="47"/>
                  </a:moveTo>
                  <a:lnTo>
                    <a:pt x="0" y="47"/>
                  </a:lnTo>
                  <a:lnTo>
                    <a:pt x="11" y="40"/>
                  </a:lnTo>
                  <a:lnTo>
                    <a:pt x="34" y="27"/>
                  </a:lnTo>
                  <a:lnTo>
                    <a:pt x="68" y="10"/>
                  </a:lnTo>
                  <a:lnTo>
                    <a:pt x="92" y="7"/>
                  </a:lnTo>
                  <a:lnTo>
                    <a:pt x="112" y="0"/>
                  </a:lnTo>
                  <a:lnTo>
                    <a:pt x="112" y="0"/>
                  </a:lnTo>
                  <a:lnTo>
                    <a:pt x="115" y="3"/>
                  </a:lnTo>
                  <a:lnTo>
                    <a:pt x="119" y="7"/>
                  </a:lnTo>
                  <a:lnTo>
                    <a:pt x="119" y="7"/>
                  </a:lnTo>
                  <a:lnTo>
                    <a:pt x="149" y="47"/>
                  </a:lnTo>
                  <a:lnTo>
                    <a:pt x="187" y="101"/>
                  </a:lnTo>
                  <a:lnTo>
                    <a:pt x="187" y="101"/>
                  </a:lnTo>
                  <a:lnTo>
                    <a:pt x="187" y="105"/>
                  </a:lnTo>
                  <a:lnTo>
                    <a:pt x="187" y="111"/>
                  </a:lnTo>
                  <a:lnTo>
                    <a:pt x="187" y="111"/>
                  </a:lnTo>
                  <a:lnTo>
                    <a:pt x="153" y="132"/>
                  </a:lnTo>
                  <a:lnTo>
                    <a:pt x="119" y="149"/>
                  </a:lnTo>
                  <a:lnTo>
                    <a:pt x="88" y="166"/>
                  </a:lnTo>
                  <a:lnTo>
                    <a:pt x="88" y="166"/>
                  </a:lnTo>
                  <a:lnTo>
                    <a:pt x="75" y="159"/>
                  </a:lnTo>
                  <a:lnTo>
                    <a:pt x="75" y="159"/>
                  </a:lnTo>
                  <a:lnTo>
                    <a:pt x="4" y="54"/>
                  </a:lnTo>
                  <a:lnTo>
                    <a:pt x="4" y="54"/>
                  </a:lnTo>
                  <a:lnTo>
                    <a:pt x="4" y="51"/>
                  </a:lnTo>
                  <a:lnTo>
                    <a:pt x="0" y="47"/>
                  </a:lnTo>
                  <a:lnTo>
                    <a:pt x="0" y="4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6"/>
            <p:cNvSpPr>
              <a:spLocks/>
            </p:cNvSpPr>
            <p:nvPr/>
          </p:nvSpPr>
          <p:spPr bwMode="auto">
            <a:xfrm>
              <a:off x="5939" y="1572"/>
              <a:ext cx="166" cy="139"/>
            </a:xfrm>
            <a:custGeom>
              <a:avLst/>
              <a:gdLst>
                <a:gd name="T0" fmla="*/ 0 w 166"/>
                <a:gd name="T1" fmla="*/ 48 h 139"/>
                <a:gd name="T2" fmla="*/ 0 w 166"/>
                <a:gd name="T3" fmla="*/ 48 h 139"/>
                <a:gd name="T4" fmla="*/ 61 w 166"/>
                <a:gd name="T5" fmla="*/ 139 h 139"/>
                <a:gd name="T6" fmla="*/ 166 w 166"/>
                <a:gd name="T7" fmla="*/ 81 h 139"/>
                <a:gd name="T8" fmla="*/ 109 w 166"/>
                <a:gd name="T9" fmla="*/ 0 h 139"/>
                <a:gd name="T10" fmla="*/ 0 w 166"/>
                <a:gd name="T11" fmla="*/ 48 h 139"/>
              </a:gdLst>
              <a:ahLst/>
              <a:cxnLst>
                <a:cxn ang="0">
                  <a:pos x="T0" y="T1"/>
                </a:cxn>
                <a:cxn ang="0">
                  <a:pos x="T2" y="T3"/>
                </a:cxn>
                <a:cxn ang="0">
                  <a:pos x="T4" y="T5"/>
                </a:cxn>
                <a:cxn ang="0">
                  <a:pos x="T6" y="T7"/>
                </a:cxn>
                <a:cxn ang="0">
                  <a:pos x="T8" y="T9"/>
                </a:cxn>
                <a:cxn ang="0">
                  <a:pos x="T10" y="T11"/>
                </a:cxn>
              </a:cxnLst>
              <a:rect l="0" t="0" r="r" b="b"/>
              <a:pathLst>
                <a:path w="166" h="139">
                  <a:moveTo>
                    <a:pt x="0" y="48"/>
                  </a:moveTo>
                  <a:lnTo>
                    <a:pt x="0" y="48"/>
                  </a:lnTo>
                  <a:lnTo>
                    <a:pt x="61" y="139"/>
                  </a:lnTo>
                  <a:lnTo>
                    <a:pt x="166" y="81"/>
                  </a:lnTo>
                  <a:lnTo>
                    <a:pt x="109" y="0"/>
                  </a:lnTo>
                  <a:lnTo>
                    <a:pt x="0" y="48"/>
                  </a:lnTo>
                  <a:close/>
                </a:path>
              </a:pathLst>
            </a:custGeom>
            <a:solidFill>
              <a:srgbClr val="84D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17"/>
            <p:cNvSpPr>
              <a:spLocks/>
            </p:cNvSpPr>
            <p:nvPr/>
          </p:nvSpPr>
          <p:spPr bwMode="auto">
            <a:xfrm>
              <a:off x="6010" y="1711"/>
              <a:ext cx="41" cy="17"/>
            </a:xfrm>
            <a:custGeom>
              <a:avLst/>
              <a:gdLst>
                <a:gd name="T0" fmla="*/ 0 w 41"/>
                <a:gd name="T1" fmla="*/ 13 h 17"/>
                <a:gd name="T2" fmla="*/ 27 w 41"/>
                <a:gd name="T3" fmla="*/ 0 h 17"/>
                <a:gd name="T4" fmla="*/ 27 w 41"/>
                <a:gd name="T5" fmla="*/ 0 h 17"/>
                <a:gd name="T6" fmla="*/ 27 w 41"/>
                <a:gd name="T7" fmla="*/ 0 h 17"/>
                <a:gd name="T8" fmla="*/ 34 w 41"/>
                <a:gd name="T9" fmla="*/ 0 h 17"/>
                <a:gd name="T10" fmla="*/ 34 w 41"/>
                <a:gd name="T11" fmla="*/ 0 h 17"/>
                <a:gd name="T12" fmla="*/ 41 w 41"/>
                <a:gd name="T13" fmla="*/ 3 h 17"/>
                <a:gd name="T14" fmla="*/ 14 w 41"/>
                <a:gd name="T15" fmla="*/ 17 h 17"/>
                <a:gd name="T16" fmla="*/ 14 w 41"/>
                <a:gd name="T17" fmla="*/ 17 h 17"/>
                <a:gd name="T18" fmla="*/ 4 w 41"/>
                <a:gd name="T19" fmla="*/ 17 h 17"/>
                <a:gd name="T20" fmla="*/ 4 w 41"/>
                <a:gd name="T21" fmla="*/ 17 h 17"/>
                <a:gd name="T22" fmla="*/ 0 w 41"/>
                <a:gd name="T23" fmla="*/ 13 h 17"/>
                <a:gd name="T24" fmla="*/ 0 w 41"/>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7">
                  <a:moveTo>
                    <a:pt x="0" y="13"/>
                  </a:moveTo>
                  <a:lnTo>
                    <a:pt x="27" y="0"/>
                  </a:lnTo>
                  <a:lnTo>
                    <a:pt x="27" y="0"/>
                  </a:lnTo>
                  <a:lnTo>
                    <a:pt x="27" y="0"/>
                  </a:lnTo>
                  <a:lnTo>
                    <a:pt x="34" y="0"/>
                  </a:lnTo>
                  <a:lnTo>
                    <a:pt x="34" y="0"/>
                  </a:lnTo>
                  <a:lnTo>
                    <a:pt x="41" y="3"/>
                  </a:lnTo>
                  <a:lnTo>
                    <a:pt x="14" y="17"/>
                  </a:lnTo>
                  <a:lnTo>
                    <a:pt x="14" y="17"/>
                  </a:lnTo>
                  <a:lnTo>
                    <a:pt x="4" y="17"/>
                  </a:lnTo>
                  <a:lnTo>
                    <a:pt x="4" y="17"/>
                  </a:lnTo>
                  <a:lnTo>
                    <a:pt x="0" y="13"/>
                  </a:lnTo>
                  <a:lnTo>
                    <a:pt x="0" y="13"/>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18"/>
            <p:cNvSpPr>
              <a:spLocks/>
            </p:cNvSpPr>
            <p:nvPr/>
          </p:nvSpPr>
          <p:spPr bwMode="auto">
            <a:xfrm>
              <a:off x="6088" y="1667"/>
              <a:ext cx="24" cy="24"/>
            </a:xfrm>
            <a:custGeom>
              <a:avLst/>
              <a:gdLst>
                <a:gd name="T0" fmla="*/ 24 w 24"/>
                <a:gd name="T1" fmla="*/ 0 h 24"/>
                <a:gd name="T2" fmla="*/ 4 w 24"/>
                <a:gd name="T3" fmla="*/ 13 h 24"/>
                <a:gd name="T4" fmla="*/ 4 w 24"/>
                <a:gd name="T5" fmla="*/ 13 h 24"/>
                <a:gd name="T6" fmla="*/ 4 w 24"/>
                <a:gd name="T7" fmla="*/ 13 h 24"/>
                <a:gd name="T8" fmla="*/ 0 w 24"/>
                <a:gd name="T9" fmla="*/ 17 h 24"/>
                <a:gd name="T10" fmla="*/ 0 w 24"/>
                <a:gd name="T11" fmla="*/ 17 h 24"/>
                <a:gd name="T12" fmla="*/ 0 w 24"/>
                <a:gd name="T13" fmla="*/ 24 h 24"/>
                <a:gd name="T14" fmla="*/ 24 w 24"/>
                <a:gd name="T15" fmla="*/ 10 h 24"/>
                <a:gd name="T16" fmla="*/ 24 w 24"/>
                <a:gd name="T17" fmla="*/ 10 h 24"/>
                <a:gd name="T18" fmla="*/ 24 w 24"/>
                <a:gd name="T19" fmla="*/ 3 h 24"/>
                <a:gd name="T20" fmla="*/ 24 w 24"/>
                <a:gd name="T21" fmla="*/ 3 h 24"/>
                <a:gd name="T22" fmla="*/ 24 w 24"/>
                <a:gd name="T23" fmla="*/ 0 h 24"/>
                <a:gd name="T24" fmla="*/ 24 w 2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4" y="0"/>
                  </a:moveTo>
                  <a:lnTo>
                    <a:pt x="4" y="13"/>
                  </a:lnTo>
                  <a:lnTo>
                    <a:pt x="4" y="13"/>
                  </a:lnTo>
                  <a:lnTo>
                    <a:pt x="4" y="13"/>
                  </a:lnTo>
                  <a:lnTo>
                    <a:pt x="0" y="17"/>
                  </a:lnTo>
                  <a:lnTo>
                    <a:pt x="0" y="17"/>
                  </a:lnTo>
                  <a:lnTo>
                    <a:pt x="0" y="24"/>
                  </a:lnTo>
                  <a:lnTo>
                    <a:pt x="24" y="10"/>
                  </a:lnTo>
                  <a:lnTo>
                    <a:pt x="24" y="10"/>
                  </a:lnTo>
                  <a:lnTo>
                    <a:pt x="24" y="3"/>
                  </a:lnTo>
                  <a:lnTo>
                    <a:pt x="24" y="3"/>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19"/>
            <p:cNvSpPr>
              <a:spLocks/>
            </p:cNvSpPr>
            <p:nvPr/>
          </p:nvSpPr>
          <p:spPr bwMode="auto">
            <a:xfrm>
              <a:off x="6054" y="1691"/>
              <a:ext cx="27" cy="20"/>
            </a:xfrm>
            <a:custGeom>
              <a:avLst/>
              <a:gdLst>
                <a:gd name="T0" fmla="*/ 24 w 27"/>
                <a:gd name="T1" fmla="*/ 0 h 20"/>
                <a:gd name="T2" fmla="*/ 24 w 27"/>
                <a:gd name="T3" fmla="*/ 0 h 20"/>
                <a:gd name="T4" fmla="*/ 27 w 27"/>
                <a:gd name="T5" fmla="*/ 6 h 20"/>
                <a:gd name="T6" fmla="*/ 7 w 27"/>
                <a:gd name="T7" fmla="*/ 20 h 20"/>
                <a:gd name="T8" fmla="*/ 7 w 27"/>
                <a:gd name="T9" fmla="*/ 20 h 20"/>
                <a:gd name="T10" fmla="*/ 0 w 27"/>
                <a:gd name="T11" fmla="*/ 13 h 20"/>
                <a:gd name="T12" fmla="*/ 0 w 27"/>
                <a:gd name="T13" fmla="*/ 13 h 20"/>
                <a:gd name="T14" fmla="*/ 0 w 27"/>
                <a:gd name="T15" fmla="*/ 13 h 20"/>
                <a:gd name="T16" fmla="*/ 0 w 27"/>
                <a:gd name="T17" fmla="*/ 13 h 20"/>
                <a:gd name="T18" fmla="*/ 0 w 27"/>
                <a:gd name="T19" fmla="*/ 10 h 20"/>
                <a:gd name="T20" fmla="*/ 21 w 27"/>
                <a:gd name="T21" fmla="*/ 0 h 20"/>
                <a:gd name="T22" fmla="*/ 21 w 27"/>
                <a:gd name="T23" fmla="*/ 0 h 20"/>
                <a:gd name="T24" fmla="*/ 24 w 27"/>
                <a:gd name="T25" fmla="*/ 0 h 20"/>
                <a:gd name="T26" fmla="*/ 24 w 2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0">
                  <a:moveTo>
                    <a:pt x="24" y="0"/>
                  </a:moveTo>
                  <a:lnTo>
                    <a:pt x="24" y="0"/>
                  </a:lnTo>
                  <a:lnTo>
                    <a:pt x="27" y="6"/>
                  </a:lnTo>
                  <a:lnTo>
                    <a:pt x="7" y="20"/>
                  </a:lnTo>
                  <a:lnTo>
                    <a:pt x="7" y="20"/>
                  </a:lnTo>
                  <a:lnTo>
                    <a:pt x="0" y="13"/>
                  </a:lnTo>
                  <a:lnTo>
                    <a:pt x="0" y="13"/>
                  </a:lnTo>
                  <a:lnTo>
                    <a:pt x="0" y="13"/>
                  </a:lnTo>
                  <a:lnTo>
                    <a:pt x="0" y="13"/>
                  </a:lnTo>
                  <a:lnTo>
                    <a:pt x="0" y="10"/>
                  </a:lnTo>
                  <a:lnTo>
                    <a:pt x="21" y="0"/>
                  </a:lnTo>
                  <a:lnTo>
                    <a:pt x="21" y="0"/>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20"/>
            <p:cNvSpPr>
              <a:spLocks/>
            </p:cNvSpPr>
            <p:nvPr/>
          </p:nvSpPr>
          <p:spPr bwMode="auto">
            <a:xfrm>
              <a:off x="6095" y="1751"/>
              <a:ext cx="34" cy="27"/>
            </a:xfrm>
            <a:custGeom>
              <a:avLst/>
              <a:gdLst>
                <a:gd name="T0" fmla="*/ 3 w 34"/>
                <a:gd name="T1" fmla="*/ 14 h 27"/>
                <a:gd name="T2" fmla="*/ 3 w 34"/>
                <a:gd name="T3" fmla="*/ 14 h 27"/>
                <a:gd name="T4" fmla="*/ 0 w 34"/>
                <a:gd name="T5" fmla="*/ 17 h 27"/>
                <a:gd name="T6" fmla="*/ 0 w 34"/>
                <a:gd name="T7" fmla="*/ 21 h 27"/>
                <a:gd name="T8" fmla="*/ 0 w 34"/>
                <a:gd name="T9" fmla="*/ 21 h 27"/>
                <a:gd name="T10" fmla="*/ 10 w 34"/>
                <a:gd name="T11" fmla="*/ 27 h 27"/>
                <a:gd name="T12" fmla="*/ 10 w 34"/>
                <a:gd name="T13" fmla="*/ 27 h 27"/>
                <a:gd name="T14" fmla="*/ 24 w 34"/>
                <a:gd name="T15" fmla="*/ 17 h 27"/>
                <a:gd name="T16" fmla="*/ 24 w 34"/>
                <a:gd name="T17" fmla="*/ 17 h 27"/>
                <a:gd name="T18" fmla="*/ 34 w 34"/>
                <a:gd name="T19" fmla="*/ 11 h 27"/>
                <a:gd name="T20" fmla="*/ 34 w 34"/>
                <a:gd name="T21" fmla="*/ 11 h 27"/>
                <a:gd name="T22" fmla="*/ 34 w 34"/>
                <a:gd name="T23" fmla="*/ 4 h 27"/>
                <a:gd name="T24" fmla="*/ 34 w 34"/>
                <a:gd name="T25" fmla="*/ 4 h 27"/>
                <a:gd name="T26" fmla="*/ 30 w 34"/>
                <a:gd name="T27" fmla="*/ 0 h 27"/>
                <a:gd name="T28" fmla="*/ 27 w 34"/>
                <a:gd name="T29" fmla="*/ 0 h 27"/>
                <a:gd name="T30" fmla="*/ 27 w 34"/>
                <a:gd name="T31" fmla="*/ 0 h 27"/>
                <a:gd name="T32" fmla="*/ 3 w 34"/>
                <a:gd name="T33" fmla="*/ 14 h 27"/>
                <a:gd name="T34" fmla="*/ 3 w 34"/>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7">
                  <a:moveTo>
                    <a:pt x="3" y="14"/>
                  </a:moveTo>
                  <a:lnTo>
                    <a:pt x="3" y="14"/>
                  </a:lnTo>
                  <a:lnTo>
                    <a:pt x="0" y="17"/>
                  </a:lnTo>
                  <a:lnTo>
                    <a:pt x="0" y="21"/>
                  </a:lnTo>
                  <a:lnTo>
                    <a:pt x="0" y="21"/>
                  </a:lnTo>
                  <a:lnTo>
                    <a:pt x="10" y="27"/>
                  </a:lnTo>
                  <a:lnTo>
                    <a:pt x="10" y="27"/>
                  </a:lnTo>
                  <a:lnTo>
                    <a:pt x="24" y="17"/>
                  </a:lnTo>
                  <a:lnTo>
                    <a:pt x="24" y="17"/>
                  </a:lnTo>
                  <a:lnTo>
                    <a:pt x="34" y="11"/>
                  </a:lnTo>
                  <a:lnTo>
                    <a:pt x="34" y="11"/>
                  </a:lnTo>
                  <a:lnTo>
                    <a:pt x="34" y="4"/>
                  </a:lnTo>
                  <a:lnTo>
                    <a:pt x="34" y="4"/>
                  </a:lnTo>
                  <a:lnTo>
                    <a:pt x="30" y="0"/>
                  </a:lnTo>
                  <a:lnTo>
                    <a:pt x="27" y="0"/>
                  </a:lnTo>
                  <a:lnTo>
                    <a:pt x="27" y="0"/>
                  </a:lnTo>
                  <a:lnTo>
                    <a:pt x="3" y="14"/>
                  </a:lnTo>
                  <a:lnTo>
                    <a:pt x="3" y="14"/>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21"/>
            <p:cNvSpPr>
              <a:spLocks/>
            </p:cNvSpPr>
            <p:nvPr/>
          </p:nvSpPr>
          <p:spPr bwMode="auto">
            <a:xfrm>
              <a:off x="6345" y="2516"/>
              <a:ext cx="545" cy="260"/>
            </a:xfrm>
            <a:custGeom>
              <a:avLst/>
              <a:gdLst>
                <a:gd name="T0" fmla="*/ 105 w 545"/>
                <a:gd name="T1" fmla="*/ 23 h 260"/>
                <a:gd name="T2" fmla="*/ 105 w 545"/>
                <a:gd name="T3" fmla="*/ 23 h 260"/>
                <a:gd name="T4" fmla="*/ 65 w 545"/>
                <a:gd name="T5" fmla="*/ 101 h 260"/>
                <a:gd name="T6" fmla="*/ 27 w 545"/>
                <a:gd name="T7" fmla="*/ 179 h 260"/>
                <a:gd name="T8" fmla="*/ 14 w 545"/>
                <a:gd name="T9" fmla="*/ 219 h 260"/>
                <a:gd name="T10" fmla="*/ 0 w 545"/>
                <a:gd name="T11" fmla="*/ 260 h 260"/>
                <a:gd name="T12" fmla="*/ 545 w 545"/>
                <a:gd name="T13" fmla="*/ 260 h 260"/>
                <a:gd name="T14" fmla="*/ 545 w 545"/>
                <a:gd name="T15" fmla="*/ 260 h 260"/>
                <a:gd name="T16" fmla="*/ 528 w 545"/>
                <a:gd name="T17" fmla="*/ 182 h 260"/>
                <a:gd name="T18" fmla="*/ 511 w 545"/>
                <a:gd name="T19" fmla="*/ 111 h 260"/>
                <a:gd name="T20" fmla="*/ 491 w 545"/>
                <a:gd name="T21" fmla="*/ 44 h 260"/>
                <a:gd name="T22" fmla="*/ 491 w 545"/>
                <a:gd name="T23" fmla="*/ 44 h 260"/>
                <a:gd name="T24" fmla="*/ 488 w 545"/>
                <a:gd name="T25" fmla="*/ 37 h 260"/>
                <a:gd name="T26" fmla="*/ 484 w 545"/>
                <a:gd name="T27" fmla="*/ 30 h 260"/>
                <a:gd name="T28" fmla="*/ 467 w 545"/>
                <a:gd name="T29" fmla="*/ 20 h 260"/>
                <a:gd name="T30" fmla="*/ 447 w 545"/>
                <a:gd name="T31" fmla="*/ 13 h 260"/>
                <a:gd name="T32" fmla="*/ 420 w 545"/>
                <a:gd name="T33" fmla="*/ 6 h 260"/>
                <a:gd name="T34" fmla="*/ 389 w 545"/>
                <a:gd name="T35" fmla="*/ 3 h 260"/>
                <a:gd name="T36" fmla="*/ 359 w 545"/>
                <a:gd name="T37" fmla="*/ 0 h 260"/>
                <a:gd name="T38" fmla="*/ 288 w 545"/>
                <a:gd name="T39" fmla="*/ 3 h 260"/>
                <a:gd name="T40" fmla="*/ 220 w 545"/>
                <a:gd name="T41" fmla="*/ 10 h 260"/>
                <a:gd name="T42" fmla="*/ 159 w 545"/>
                <a:gd name="T43" fmla="*/ 17 h 260"/>
                <a:gd name="T44" fmla="*/ 105 w 545"/>
                <a:gd name="T45" fmla="*/ 23 h 260"/>
                <a:gd name="T46" fmla="*/ 105 w 545"/>
                <a:gd name="T47"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5" h="260">
                  <a:moveTo>
                    <a:pt x="105" y="23"/>
                  </a:moveTo>
                  <a:lnTo>
                    <a:pt x="105" y="23"/>
                  </a:lnTo>
                  <a:lnTo>
                    <a:pt x="65" y="101"/>
                  </a:lnTo>
                  <a:lnTo>
                    <a:pt x="27" y="179"/>
                  </a:lnTo>
                  <a:lnTo>
                    <a:pt x="14" y="219"/>
                  </a:lnTo>
                  <a:lnTo>
                    <a:pt x="0" y="260"/>
                  </a:lnTo>
                  <a:lnTo>
                    <a:pt x="545" y="260"/>
                  </a:lnTo>
                  <a:lnTo>
                    <a:pt x="545" y="260"/>
                  </a:lnTo>
                  <a:lnTo>
                    <a:pt x="528" y="182"/>
                  </a:lnTo>
                  <a:lnTo>
                    <a:pt x="511" y="111"/>
                  </a:lnTo>
                  <a:lnTo>
                    <a:pt x="491" y="44"/>
                  </a:lnTo>
                  <a:lnTo>
                    <a:pt x="491" y="44"/>
                  </a:lnTo>
                  <a:lnTo>
                    <a:pt x="488" y="37"/>
                  </a:lnTo>
                  <a:lnTo>
                    <a:pt x="484" y="30"/>
                  </a:lnTo>
                  <a:lnTo>
                    <a:pt x="467" y="20"/>
                  </a:lnTo>
                  <a:lnTo>
                    <a:pt x="447" y="13"/>
                  </a:lnTo>
                  <a:lnTo>
                    <a:pt x="420" y="6"/>
                  </a:lnTo>
                  <a:lnTo>
                    <a:pt x="389" y="3"/>
                  </a:lnTo>
                  <a:lnTo>
                    <a:pt x="359" y="0"/>
                  </a:lnTo>
                  <a:lnTo>
                    <a:pt x="288" y="3"/>
                  </a:lnTo>
                  <a:lnTo>
                    <a:pt x="220" y="10"/>
                  </a:lnTo>
                  <a:lnTo>
                    <a:pt x="159" y="17"/>
                  </a:lnTo>
                  <a:lnTo>
                    <a:pt x="105" y="23"/>
                  </a:lnTo>
                  <a:lnTo>
                    <a:pt x="105"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2"/>
            <p:cNvSpPr>
              <a:spLocks/>
            </p:cNvSpPr>
            <p:nvPr/>
          </p:nvSpPr>
          <p:spPr bwMode="auto">
            <a:xfrm>
              <a:off x="6623" y="1180"/>
              <a:ext cx="362" cy="636"/>
            </a:xfrm>
            <a:custGeom>
              <a:avLst/>
              <a:gdLst>
                <a:gd name="T0" fmla="*/ 54 w 362"/>
                <a:gd name="T1" fmla="*/ 101 h 636"/>
                <a:gd name="T2" fmla="*/ 54 w 362"/>
                <a:gd name="T3" fmla="*/ 101 h 636"/>
                <a:gd name="T4" fmla="*/ 74 w 362"/>
                <a:gd name="T5" fmla="*/ 145 h 636"/>
                <a:gd name="T6" fmla="*/ 88 w 362"/>
                <a:gd name="T7" fmla="*/ 193 h 636"/>
                <a:gd name="T8" fmla="*/ 105 w 362"/>
                <a:gd name="T9" fmla="*/ 254 h 636"/>
                <a:gd name="T10" fmla="*/ 118 w 362"/>
                <a:gd name="T11" fmla="*/ 318 h 636"/>
                <a:gd name="T12" fmla="*/ 122 w 362"/>
                <a:gd name="T13" fmla="*/ 352 h 636"/>
                <a:gd name="T14" fmla="*/ 122 w 362"/>
                <a:gd name="T15" fmla="*/ 382 h 636"/>
                <a:gd name="T16" fmla="*/ 118 w 362"/>
                <a:gd name="T17" fmla="*/ 416 h 636"/>
                <a:gd name="T18" fmla="*/ 111 w 362"/>
                <a:gd name="T19" fmla="*/ 443 h 636"/>
                <a:gd name="T20" fmla="*/ 105 w 362"/>
                <a:gd name="T21" fmla="*/ 473 h 636"/>
                <a:gd name="T22" fmla="*/ 88 w 362"/>
                <a:gd name="T23" fmla="*/ 497 h 636"/>
                <a:gd name="T24" fmla="*/ 88 w 362"/>
                <a:gd name="T25" fmla="*/ 497 h 636"/>
                <a:gd name="T26" fmla="*/ 30 w 362"/>
                <a:gd name="T27" fmla="*/ 575 h 636"/>
                <a:gd name="T28" fmla="*/ 13 w 362"/>
                <a:gd name="T29" fmla="*/ 602 h 636"/>
                <a:gd name="T30" fmla="*/ 3 w 362"/>
                <a:gd name="T31" fmla="*/ 622 h 636"/>
                <a:gd name="T32" fmla="*/ 0 w 362"/>
                <a:gd name="T33" fmla="*/ 629 h 636"/>
                <a:gd name="T34" fmla="*/ 3 w 362"/>
                <a:gd name="T35" fmla="*/ 632 h 636"/>
                <a:gd name="T36" fmla="*/ 7 w 362"/>
                <a:gd name="T37" fmla="*/ 636 h 636"/>
                <a:gd name="T38" fmla="*/ 17 w 362"/>
                <a:gd name="T39" fmla="*/ 636 h 636"/>
                <a:gd name="T40" fmla="*/ 44 w 362"/>
                <a:gd name="T41" fmla="*/ 626 h 636"/>
                <a:gd name="T42" fmla="*/ 84 w 362"/>
                <a:gd name="T43" fmla="*/ 609 h 636"/>
                <a:gd name="T44" fmla="*/ 84 w 362"/>
                <a:gd name="T45" fmla="*/ 609 h 636"/>
                <a:gd name="T46" fmla="*/ 111 w 362"/>
                <a:gd name="T47" fmla="*/ 598 h 636"/>
                <a:gd name="T48" fmla="*/ 135 w 362"/>
                <a:gd name="T49" fmla="*/ 582 h 636"/>
                <a:gd name="T50" fmla="*/ 186 w 362"/>
                <a:gd name="T51" fmla="*/ 548 h 636"/>
                <a:gd name="T52" fmla="*/ 230 w 362"/>
                <a:gd name="T53" fmla="*/ 507 h 636"/>
                <a:gd name="T54" fmla="*/ 274 w 362"/>
                <a:gd name="T55" fmla="*/ 467 h 636"/>
                <a:gd name="T56" fmla="*/ 308 w 362"/>
                <a:gd name="T57" fmla="*/ 426 h 636"/>
                <a:gd name="T58" fmla="*/ 338 w 362"/>
                <a:gd name="T59" fmla="*/ 396 h 636"/>
                <a:gd name="T60" fmla="*/ 362 w 362"/>
                <a:gd name="T61" fmla="*/ 365 h 636"/>
                <a:gd name="T62" fmla="*/ 362 w 362"/>
                <a:gd name="T63" fmla="*/ 365 h 636"/>
                <a:gd name="T64" fmla="*/ 345 w 362"/>
                <a:gd name="T65" fmla="*/ 331 h 636"/>
                <a:gd name="T66" fmla="*/ 311 w 362"/>
                <a:gd name="T67" fmla="*/ 243 h 636"/>
                <a:gd name="T68" fmla="*/ 291 w 362"/>
                <a:gd name="T69" fmla="*/ 193 h 636"/>
                <a:gd name="T70" fmla="*/ 277 w 362"/>
                <a:gd name="T71" fmla="*/ 139 h 636"/>
                <a:gd name="T72" fmla="*/ 264 w 362"/>
                <a:gd name="T73" fmla="*/ 88 h 636"/>
                <a:gd name="T74" fmla="*/ 257 w 362"/>
                <a:gd name="T75" fmla="*/ 40 h 636"/>
                <a:gd name="T76" fmla="*/ 257 w 362"/>
                <a:gd name="T77" fmla="*/ 40 h 636"/>
                <a:gd name="T78" fmla="*/ 254 w 362"/>
                <a:gd name="T79" fmla="*/ 24 h 636"/>
                <a:gd name="T80" fmla="*/ 247 w 362"/>
                <a:gd name="T81" fmla="*/ 13 h 636"/>
                <a:gd name="T82" fmla="*/ 240 w 362"/>
                <a:gd name="T83" fmla="*/ 3 h 636"/>
                <a:gd name="T84" fmla="*/ 227 w 362"/>
                <a:gd name="T85" fmla="*/ 0 h 636"/>
                <a:gd name="T86" fmla="*/ 213 w 362"/>
                <a:gd name="T87" fmla="*/ 0 h 636"/>
                <a:gd name="T88" fmla="*/ 196 w 362"/>
                <a:gd name="T89" fmla="*/ 3 h 636"/>
                <a:gd name="T90" fmla="*/ 162 w 362"/>
                <a:gd name="T91" fmla="*/ 17 h 636"/>
                <a:gd name="T92" fmla="*/ 125 w 362"/>
                <a:gd name="T93" fmla="*/ 37 h 636"/>
                <a:gd name="T94" fmla="*/ 95 w 362"/>
                <a:gd name="T95" fmla="*/ 61 h 636"/>
                <a:gd name="T96" fmla="*/ 68 w 362"/>
                <a:gd name="T97" fmla="*/ 84 h 636"/>
                <a:gd name="T98" fmla="*/ 54 w 362"/>
                <a:gd name="T99" fmla="*/ 101 h 636"/>
                <a:gd name="T100" fmla="*/ 54 w 362"/>
                <a:gd name="T101" fmla="*/ 10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636">
                  <a:moveTo>
                    <a:pt x="54" y="101"/>
                  </a:moveTo>
                  <a:lnTo>
                    <a:pt x="54" y="101"/>
                  </a:lnTo>
                  <a:lnTo>
                    <a:pt x="74" y="145"/>
                  </a:lnTo>
                  <a:lnTo>
                    <a:pt x="88" y="193"/>
                  </a:lnTo>
                  <a:lnTo>
                    <a:pt x="105" y="254"/>
                  </a:lnTo>
                  <a:lnTo>
                    <a:pt x="118" y="318"/>
                  </a:lnTo>
                  <a:lnTo>
                    <a:pt x="122" y="352"/>
                  </a:lnTo>
                  <a:lnTo>
                    <a:pt x="122" y="382"/>
                  </a:lnTo>
                  <a:lnTo>
                    <a:pt x="118" y="416"/>
                  </a:lnTo>
                  <a:lnTo>
                    <a:pt x="111" y="443"/>
                  </a:lnTo>
                  <a:lnTo>
                    <a:pt x="105" y="473"/>
                  </a:lnTo>
                  <a:lnTo>
                    <a:pt x="88" y="497"/>
                  </a:lnTo>
                  <a:lnTo>
                    <a:pt x="88" y="497"/>
                  </a:lnTo>
                  <a:lnTo>
                    <a:pt x="30" y="575"/>
                  </a:lnTo>
                  <a:lnTo>
                    <a:pt x="13" y="602"/>
                  </a:lnTo>
                  <a:lnTo>
                    <a:pt x="3" y="622"/>
                  </a:lnTo>
                  <a:lnTo>
                    <a:pt x="0" y="629"/>
                  </a:lnTo>
                  <a:lnTo>
                    <a:pt x="3" y="632"/>
                  </a:lnTo>
                  <a:lnTo>
                    <a:pt x="7" y="636"/>
                  </a:lnTo>
                  <a:lnTo>
                    <a:pt x="17" y="636"/>
                  </a:lnTo>
                  <a:lnTo>
                    <a:pt x="44" y="626"/>
                  </a:lnTo>
                  <a:lnTo>
                    <a:pt x="84" y="609"/>
                  </a:lnTo>
                  <a:lnTo>
                    <a:pt x="84" y="609"/>
                  </a:lnTo>
                  <a:lnTo>
                    <a:pt x="111" y="598"/>
                  </a:lnTo>
                  <a:lnTo>
                    <a:pt x="135" y="582"/>
                  </a:lnTo>
                  <a:lnTo>
                    <a:pt x="186" y="548"/>
                  </a:lnTo>
                  <a:lnTo>
                    <a:pt x="230" y="507"/>
                  </a:lnTo>
                  <a:lnTo>
                    <a:pt x="274" y="467"/>
                  </a:lnTo>
                  <a:lnTo>
                    <a:pt x="308" y="426"/>
                  </a:lnTo>
                  <a:lnTo>
                    <a:pt x="338" y="396"/>
                  </a:lnTo>
                  <a:lnTo>
                    <a:pt x="362" y="365"/>
                  </a:lnTo>
                  <a:lnTo>
                    <a:pt x="362" y="365"/>
                  </a:lnTo>
                  <a:lnTo>
                    <a:pt x="345" y="331"/>
                  </a:lnTo>
                  <a:lnTo>
                    <a:pt x="311" y="243"/>
                  </a:lnTo>
                  <a:lnTo>
                    <a:pt x="291" y="193"/>
                  </a:lnTo>
                  <a:lnTo>
                    <a:pt x="277" y="139"/>
                  </a:lnTo>
                  <a:lnTo>
                    <a:pt x="264" y="88"/>
                  </a:lnTo>
                  <a:lnTo>
                    <a:pt x="257" y="40"/>
                  </a:lnTo>
                  <a:lnTo>
                    <a:pt x="257" y="40"/>
                  </a:lnTo>
                  <a:lnTo>
                    <a:pt x="254" y="24"/>
                  </a:lnTo>
                  <a:lnTo>
                    <a:pt x="247" y="13"/>
                  </a:lnTo>
                  <a:lnTo>
                    <a:pt x="240" y="3"/>
                  </a:lnTo>
                  <a:lnTo>
                    <a:pt x="227" y="0"/>
                  </a:lnTo>
                  <a:lnTo>
                    <a:pt x="213" y="0"/>
                  </a:lnTo>
                  <a:lnTo>
                    <a:pt x="196" y="3"/>
                  </a:lnTo>
                  <a:lnTo>
                    <a:pt x="162" y="17"/>
                  </a:lnTo>
                  <a:lnTo>
                    <a:pt x="125" y="37"/>
                  </a:lnTo>
                  <a:lnTo>
                    <a:pt x="95" y="61"/>
                  </a:lnTo>
                  <a:lnTo>
                    <a:pt x="68" y="84"/>
                  </a:lnTo>
                  <a:lnTo>
                    <a:pt x="54" y="101"/>
                  </a:lnTo>
                  <a:lnTo>
                    <a:pt x="54" y="10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23"/>
            <p:cNvSpPr>
              <a:spLocks/>
            </p:cNvSpPr>
            <p:nvPr/>
          </p:nvSpPr>
          <p:spPr bwMode="auto">
            <a:xfrm>
              <a:off x="6471" y="892"/>
              <a:ext cx="375" cy="528"/>
            </a:xfrm>
            <a:custGeom>
              <a:avLst/>
              <a:gdLst>
                <a:gd name="T0" fmla="*/ 20 w 375"/>
                <a:gd name="T1" fmla="*/ 71 h 528"/>
                <a:gd name="T2" fmla="*/ 10 w 375"/>
                <a:gd name="T3" fmla="*/ 112 h 528"/>
                <a:gd name="T4" fmla="*/ 6 w 375"/>
                <a:gd name="T5" fmla="*/ 156 h 528"/>
                <a:gd name="T6" fmla="*/ 16 w 375"/>
                <a:gd name="T7" fmla="*/ 210 h 528"/>
                <a:gd name="T8" fmla="*/ 23 w 375"/>
                <a:gd name="T9" fmla="*/ 241 h 528"/>
                <a:gd name="T10" fmla="*/ 20 w 375"/>
                <a:gd name="T11" fmla="*/ 295 h 528"/>
                <a:gd name="T12" fmla="*/ 6 w 375"/>
                <a:gd name="T13" fmla="*/ 352 h 528"/>
                <a:gd name="T14" fmla="*/ 0 w 375"/>
                <a:gd name="T15" fmla="*/ 362 h 528"/>
                <a:gd name="T16" fmla="*/ 6 w 375"/>
                <a:gd name="T17" fmla="*/ 372 h 528"/>
                <a:gd name="T18" fmla="*/ 37 w 375"/>
                <a:gd name="T19" fmla="*/ 379 h 528"/>
                <a:gd name="T20" fmla="*/ 37 w 375"/>
                <a:gd name="T21" fmla="*/ 389 h 528"/>
                <a:gd name="T22" fmla="*/ 37 w 375"/>
                <a:gd name="T23" fmla="*/ 410 h 528"/>
                <a:gd name="T24" fmla="*/ 44 w 375"/>
                <a:gd name="T25" fmla="*/ 420 h 528"/>
                <a:gd name="T26" fmla="*/ 60 w 375"/>
                <a:gd name="T27" fmla="*/ 430 h 528"/>
                <a:gd name="T28" fmla="*/ 57 w 375"/>
                <a:gd name="T29" fmla="*/ 440 h 528"/>
                <a:gd name="T30" fmla="*/ 60 w 375"/>
                <a:gd name="T31" fmla="*/ 450 h 528"/>
                <a:gd name="T32" fmla="*/ 67 w 375"/>
                <a:gd name="T33" fmla="*/ 457 h 528"/>
                <a:gd name="T34" fmla="*/ 84 w 375"/>
                <a:gd name="T35" fmla="*/ 471 h 528"/>
                <a:gd name="T36" fmla="*/ 84 w 375"/>
                <a:gd name="T37" fmla="*/ 498 h 528"/>
                <a:gd name="T38" fmla="*/ 88 w 375"/>
                <a:gd name="T39" fmla="*/ 504 h 528"/>
                <a:gd name="T40" fmla="*/ 98 w 375"/>
                <a:gd name="T41" fmla="*/ 518 h 528"/>
                <a:gd name="T42" fmla="*/ 118 w 375"/>
                <a:gd name="T43" fmla="*/ 528 h 528"/>
                <a:gd name="T44" fmla="*/ 155 w 375"/>
                <a:gd name="T45" fmla="*/ 521 h 528"/>
                <a:gd name="T46" fmla="*/ 182 w 375"/>
                <a:gd name="T47" fmla="*/ 511 h 528"/>
                <a:gd name="T48" fmla="*/ 280 w 375"/>
                <a:gd name="T49" fmla="*/ 460 h 528"/>
                <a:gd name="T50" fmla="*/ 331 w 375"/>
                <a:gd name="T51" fmla="*/ 423 h 528"/>
                <a:gd name="T52" fmla="*/ 355 w 375"/>
                <a:gd name="T53" fmla="*/ 389 h 528"/>
                <a:gd name="T54" fmla="*/ 372 w 375"/>
                <a:gd name="T55" fmla="*/ 342 h 528"/>
                <a:gd name="T56" fmla="*/ 375 w 375"/>
                <a:gd name="T57" fmla="*/ 288 h 528"/>
                <a:gd name="T58" fmla="*/ 375 w 375"/>
                <a:gd name="T59" fmla="*/ 254 h 528"/>
                <a:gd name="T60" fmla="*/ 358 w 375"/>
                <a:gd name="T61" fmla="*/ 186 h 528"/>
                <a:gd name="T62" fmla="*/ 324 w 375"/>
                <a:gd name="T63" fmla="*/ 126 h 528"/>
                <a:gd name="T64" fmla="*/ 284 w 375"/>
                <a:gd name="T65" fmla="*/ 71 h 528"/>
                <a:gd name="T66" fmla="*/ 230 w 375"/>
                <a:gd name="T67" fmla="*/ 31 h 528"/>
                <a:gd name="T68" fmla="*/ 176 w 375"/>
                <a:gd name="T69" fmla="*/ 4 h 528"/>
                <a:gd name="T70" fmla="*/ 121 w 375"/>
                <a:gd name="T71" fmla="*/ 0 h 528"/>
                <a:gd name="T72" fmla="*/ 67 w 375"/>
                <a:gd name="T73" fmla="*/ 21 h 528"/>
                <a:gd name="T74" fmla="*/ 20 w 375"/>
                <a:gd name="T75" fmla="*/ 7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528">
                  <a:moveTo>
                    <a:pt x="20" y="71"/>
                  </a:moveTo>
                  <a:lnTo>
                    <a:pt x="20" y="71"/>
                  </a:lnTo>
                  <a:lnTo>
                    <a:pt x="16" y="82"/>
                  </a:lnTo>
                  <a:lnTo>
                    <a:pt x="10" y="112"/>
                  </a:lnTo>
                  <a:lnTo>
                    <a:pt x="6" y="132"/>
                  </a:lnTo>
                  <a:lnTo>
                    <a:pt x="6" y="156"/>
                  </a:lnTo>
                  <a:lnTo>
                    <a:pt x="10" y="183"/>
                  </a:lnTo>
                  <a:lnTo>
                    <a:pt x="16" y="210"/>
                  </a:lnTo>
                  <a:lnTo>
                    <a:pt x="16" y="210"/>
                  </a:lnTo>
                  <a:lnTo>
                    <a:pt x="23" y="241"/>
                  </a:lnTo>
                  <a:lnTo>
                    <a:pt x="23" y="268"/>
                  </a:lnTo>
                  <a:lnTo>
                    <a:pt x="20" y="295"/>
                  </a:lnTo>
                  <a:lnTo>
                    <a:pt x="16" y="318"/>
                  </a:lnTo>
                  <a:lnTo>
                    <a:pt x="6" y="352"/>
                  </a:lnTo>
                  <a:lnTo>
                    <a:pt x="0" y="362"/>
                  </a:lnTo>
                  <a:lnTo>
                    <a:pt x="0" y="362"/>
                  </a:lnTo>
                  <a:lnTo>
                    <a:pt x="0" y="366"/>
                  </a:lnTo>
                  <a:lnTo>
                    <a:pt x="6" y="372"/>
                  </a:lnTo>
                  <a:lnTo>
                    <a:pt x="16" y="376"/>
                  </a:lnTo>
                  <a:lnTo>
                    <a:pt x="37" y="379"/>
                  </a:lnTo>
                  <a:lnTo>
                    <a:pt x="37" y="379"/>
                  </a:lnTo>
                  <a:lnTo>
                    <a:pt x="37" y="389"/>
                  </a:lnTo>
                  <a:lnTo>
                    <a:pt x="40" y="400"/>
                  </a:lnTo>
                  <a:lnTo>
                    <a:pt x="37" y="410"/>
                  </a:lnTo>
                  <a:lnTo>
                    <a:pt x="37" y="410"/>
                  </a:lnTo>
                  <a:lnTo>
                    <a:pt x="44" y="420"/>
                  </a:lnTo>
                  <a:lnTo>
                    <a:pt x="50" y="427"/>
                  </a:lnTo>
                  <a:lnTo>
                    <a:pt x="60" y="430"/>
                  </a:lnTo>
                  <a:lnTo>
                    <a:pt x="60" y="430"/>
                  </a:lnTo>
                  <a:lnTo>
                    <a:pt x="57" y="440"/>
                  </a:lnTo>
                  <a:lnTo>
                    <a:pt x="57" y="447"/>
                  </a:lnTo>
                  <a:lnTo>
                    <a:pt x="60" y="450"/>
                  </a:lnTo>
                  <a:lnTo>
                    <a:pt x="67" y="457"/>
                  </a:lnTo>
                  <a:lnTo>
                    <a:pt x="67" y="457"/>
                  </a:lnTo>
                  <a:lnTo>
                    <a:pt x="77" y="464"/>
                  </a:lnTo>
                  <a:lnTo>
                    <a:pt x="84" y="471"/>
                  </a:lnTo>
                  <a:lnTo>
                    <a:pt x="84" y="484"/>
                  </a:lnTo>
                  <a:lnTo>
                    <a:pt x="84" y="498"/>
                  </a:lnTo>
                  <a:lnTo>
                    <a:pt x="84" y="498"/>
                  </a:lnTo>
                  <a:lnTo>
                    <a:pt x="88" y="504"/>
                  </a:lnTo>
                  <a:lnTo>
                    <a:pt x="91" y="511"/>
                  </a:lnTo>
                  <a:lnTo>
                    <a:pt x="98" y="518"/>
                  </a:lnTo>
                  <a:lnTo>
                    <a:pt x="104" y="525"/>
                  </a:lnTo>
                  <a:lnTo>
                    <a:pt x="118" y="528"/>
                  </a:lnTo>
                  <a:lnTo>
                    <a:pt x="135" y="528"/>
                  </a:lnTo>
                  <a:lnTo>
                    <a:pt x="155" y="521"/>
                  </a:lnTo>
                  <a:lnTo>
                    <a:pt x="182" y="511"/>
                  </a:lnTo>
                  <a:lnTo>
                    <a:pt x="182" y="511"/>
                  </a:lnTo>
                  <a:lnTo>
                    <a:pt x="247" y="481"/>
                  </a:lnTo>
                  <a:lnTo>
                    <a:pt x="280" y="460"/>
                  </a:lnTo>
                  <a:lnTo>
                    <a:pt x="314" y="437"/>
                  </a:lnTo>
                  <a:lnTo>
                    <a:pt x="331" y="423"/>
                  </a:lnTo>
                  <a:lnTo>
                    <a:pt x="345" y="406"/>
                  </a:lnTo>
                  <a:lnTo>
                    <a:pt x="355" y="389"/>
                  </a:lnTo>
                  <a:lnTo>
                    <a:pt x="365" y="366"/>
                  </a:lnTo>
                  <a:lnTo>
                    <a:pt x="372" y="342"/>
                  </a:lnTo>
                  <a:lnTo>
                    <a:pt x="375" y="315"/>
                  </a:lnTo>
                  <a:lnTo>
                    <a:pt x="375" y="288"/>
                  </a:lnTo>
                  <a:lnTo>
                    <a:pt x="375" y="254"/>
                  </a:lnTo>
                  <a:lnTo>
                    <a:pt x="375" y="254"/>
                  </a:lnTo>
                  <a:lnTo>
                    <a:pt x="368" y="220"/>
                  </a:lnTo>
                  <a:lnTo>
                    <a:pt x="358" y="186"/>
                  </a:lnTo>
                  <a:lnTo>
                    <a:pt x="341" y="156"/>
                  </a:lnTo>
                  <a:lnTo>
                    <a:pt x="324" y="126"/>
                  </a:lnTo>
                  <a:lnTo>
                    <a:pt x="304" y="95"/>
                  </a:lnTo>
                  <a:lnTo>
                    <a:pt x="284" y="71"/>
                  </a:lnTo>
                  <a:lnTo>
                    <a:pt x="257" y="48"/>
                  </a:lnTo>
                  <a:lnTo>
                    <a:pt x="230" y="31"/>
                  </a:lnTo>
                  <a:lnTo>
                    <a:pt x="203" y="14"/>
                  </a:lnTo>
                  <a:lnTo>
                    <a:pt x="176" y="4"/>
                  </a:lnTo>
                  <a:lnTo>
                    <a:pt x="148" y="0"/>
                  </a:lnTo>
                  <a:lnTo>
                    <a:pt x="121" y="0"/>
                  </a:lnTo>
                  <a:lnTo>
                    <a:pt x="94" y="7"/>
                  </a:lnTo>
                  <a:lnTo>
                    <a:pt x="67" y="21"/>
                  </a:lnTo>
                  <a:lnTo>
                    <a:pt x="44" y="41"/>
                  </a:lnTo>
                  <a:lnTo>
                    <a:pt x="20" y="71"/>
                  </a:lnTo>
                  <a:lnTo>
                    <a:pt x="20" y="7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24"/>
            <p:cNvSpPr>
              <a:spLocks/>
            </p:cNvSpPr>
            <p:nvPr/>
          </p:nvSpPr>
          <p:spPr bwMode="auto">
            <a:xfrm>
              <a:off x="6575" y="1187"/>
              <a:ext cx="99" cy="94"/>
            </a:xfrm>
            <a:custGeom>
              <a:avLst/>
              <a:gdLst>
                <a:gd name="T0" fmla="*/ 99 w 99"/>
                <a:gd name="T1" fmla="*/ 47 h 94"/>
                <a:gd name="T2" fmla="*/ 99 w 99"/>
                <a:gd name="T3" fmla="*/ 47 h 94"/>
                <a:gd name="T4" fmla="*/ 99 w 99"/>
                <a:gd name="T5" fmla="*/ 57 h 94"/>
                <a:gd name="T6" fmla="*/ 95 w 99"/>
                <a:gd name="T7" fmla="*/ 67 h 94"/>
                <a:gd name="T8" fmla="*/ 85 w 99"/>
                <a:gd name="T9" fmla="*/ 81 h 94"/>
                <a:gd name="T10" fmla="*/ 68 w 99"/>
                <a:gd name="T11" fmla="*/ 91 h 94"/>
                <a:gd name="T12" fmla="*/ 48 w 99"/>
                <a:gd name="T13" fmla="*/ 94 h 94"/>
                <a:gd name="T14" fmla="*/ 48 w 99"/>
                <a:gd name="T15" fmla="*/ 94 h 94"/>
                <a:gd name="T16" fmla="*/ 31 w 99"/>
                <a:gd name="T17" fmla="*/ 91 h 94"/>
                <a:gd name="T18" fmla="*/ 14 w 99"/>
                <a:gd name="T19" fmla="*/ 81 h 94"/>
                <a:gd name="T20" fmla="*/ 4 w 99"/>
                <a:gd name="T21" fmla="*/ 67 h 94"/>
                <a:gd name="T22" fmla="*/ 0 w 99"/>
                <a:gd name="T23" fmla="*/ 57 h 94"/>
                <a:gd name="T24" fmla="*/ 0 w 99"/>
                <a:gd name="T25" fmla="*/ 47 h 94"/>
                <a:gd name="T26" fmla="*/ 0 w 99"/>
                <a:gd name="T27" fmla="*/ 47 h 94"/>
                <a:gd name="T28" fmla="*/ 0 w 99"/>
                <a:gd name="T29" fmla="*/ 37 h 94"/>
                <a:gd name="T30" fmla="*/ 4 w 99"/>
                <a:gd name="T31" fmla="*/ 27 h 94"/>
                <a:gd name="T32" fmla="*/ 14 w 99"/>
                <a:gd name="T33" fmla="*/ 13 h 94"/>
                <a:gd name="T34" fmla="*/ 31 w 99"/>
                <a:gd name="T35" fmla="*/ 3 h 94"/>
                <a:gd name="T36" fmla="*/ 48 w 99"/>
                <a:gd name="T37" fmla="*/ 0 h 94"/>
                <a:gd name="T38" fmla="*/ 48 w 99"/>
                <a:gd name="T39" fmla="*/ 0 h 94"/>
                <a:gd name="T40" fmla="*/ 68 w 99"/>
                <a:gd name="T41" fmla="*/ 3 h 94"/>
                <a:gd name="T42" fmla="*/ 85 w 99"/>
                <a:gd name="T43" fmla="*/ 13 h 94"/>
                <a:gd name="T44" fmla="*/ 95 w 99"/>
                <a:gd name="T45" fmla="*/ 27 h 94"/>
                <a:gd name="T46" fmla="*/ 99 w 99"/>
                <a:gd name="T47" fmla="*/ 37 h 94"/>
                <a:gd name="T48" fmla="*/ 99 w 99"/>
                <a:gd name="T49" fmla="*/ 47 h 94"/>
                <a:gd name="T50" fmla="*/ 99 w 99"/>
                <a:gd name="T5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4">
                  <a:moveTo>
                    <a:pt x="99" y="47"/>
                  </a:moveTo>
                  <a:lnTo>
                    <a:pt x="99" y="47"/>
                  </a:lnTo>
                  <a:lnTo>
                    <a:pt x="99" y="57"/>
                  </a:lnTo>
                  <a:lnTo>
                    <a:pt x="95" y="67"/>
                  </a:lnTo>
                  <a:lnTo>
                    <a:pt x="85" y="81"/>
                  </a:lnTo>
                  <a:lnTo>
                    <a:pt x="68" y="91"/>
                  </a:lnTo>
                  <a:lnTo>
                    <a:pt x="48" y="94"/>
                  </a:lnTo>
                  <a:lnTo>
                    <a:pt x="48" y="94"/>
                  </a:lnTo>
                  <a:lnTo>
                    <a:pt x="31" y="91"/>
                  </a:lnTo>
                  <a:lnTo>
                    <a:pt x="14" y="81"/>
                  </a:lnTo>
                  <a:lnTo>
                    <a:pt x="4" y="67"/>
                  </a:lnTo>
                  <a:lnTo>
                    <a:pt x="0" y="57"/>
                  </a:lnTo>
                  <a:lnTo>
                    <a:pt x="0" y="47"/>
                  </a:lnTo>
                  <a:lnTo>
                    <a:pt x="0" y="47"/>
                  </a:lnTo>
                  <a:lnTo>
                    <a:pt x="0" y="37"/>
                  </a:lnTo>
                  <a:lnTo>
                    <a:pt x="4" y="27"/>
                  </a:lnTo>
                  <a:lnTo>
                    <a:pt x="14" y="13"/>
                  </a:lnTo>
                  <a:lnTo>
                    <a:pt x="31" y="3"/>
                  </a:lnTo>
                  <a:lnTo>
                    <a:pt x="48" y="0"/>
                  </a:lnTo>
                  <a:lnTo>
                    <a:pt x="48" y="0"/>
                  </a:lnTo>
                  <a:lnTo>
                    <a:pt x="68" y="3"/>
                  </a:lnTo>
                  <a:lnTo>
                    <a:pt x="85" y="13"/>
                  </a:lnTo>
                  <a:lnTo>
                    <a:pt x="95" y="27"/>
                  </a:lnTo>
                  <a:lnTo>
                    <a:pt x="99" y="37"/>
                  </a:lnTo>
                  <a:lnTo>
                    <a:pt x="99" y="47"/>
                  </a:lnTo>
                  <a:lnTo>
                    <a:pt x="99" y="47"/>
                  </a:lnTo>
                  <a:close/>
                </a:path>
              </a:pathLst>
            </a:custGeom>
            <a:solidFill>
              <a:srgbClr val="FAC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5"/>
            <p:cNvSpPr>
              <a:spLocks/>
            </p:cNvSpPr>
            <p:nvPr/>
          </p:nvSpPr>
          <p:spPr bwMode="auto">
            <a:xfrm>
              <a:off x="6518" y="1143"/>
              <a:ext cx="81" cy="37"/>
            </a:xfrm>
            <a:custGeom>
              <a:avLst/>
              <a:gdLst>
                <a:gd name="T0" fmla="*/ 0 w 81"/>
                <a:gd name="T1" fmla="*/ 13 h 37"/>
                <a:gd name="T2" fmla="*/ 0 w 81"/>
                <a:gd name="T3" fmla="*/ 13 h 37"/>
                <a:gd name="T4" fmla="*/ 7 w 81"/>
                <a:gd name="T5" fmla="*/ 17 h 37"/>
                <a:gd name="T6" fmla="*/ 20 w 81"/>
                <a:gd name="T7" fmla="*/ 23 h 37"/>
                <a:gd name="T8" fmla="*/ 30 w 81"/>
                <a:gd name="T9" fmla="*/ 23 h 37"/>
                <a:gd name="T10" fmla="*/ 44 w 81"/>
                <a:gd name="T11" fmla="*/ 20 h 37"/>
                <a:gd name="T12" fmla="*/ 61 w 81"/>
                <a:gd name="T13" fmla="*/ 13 h 37"/>
                <a:gd name="T14" fmla="*/ 81 w 81"/>
                <a:gd name="T15" fmla="*/ 0 h 37"/>
                <a:gd name="T16" fmla="*/ 81 w 81"/>
                <a:gd name="T17" fmla="*/ 0 h 37"/>
                <a:gd name="T18" fmla="*/ 71 w 81"/>
                <a:gd name="T19" fmla="*/ 10 h 37"/>
                <a:gd name="T20" fmla="*/ 47 w 81"/>
                <a:gd name="T21" fmla="*/ 30 h 37"/>
                <a:gd name="T22" fmla="*/ 34 w 81"/>
                <a:gd name="T23" fmla="*/ 37 h 37"/>
                <a:gd name="T24" fmla="*/ 20 w 81"/>
                <a:gd name="T25" fmla="*/ 37 h 37"/>
                <a:gd name="T26" fmla="*/ 17 w 81"/>
                <a:gd name="T27" fmla="*/ 34 h 37"/>
                <a:gd name="T28" fmla="*/ 10 w 81"/>
                <a:gd name="T29" fmla="*/ 30 h 37"/>
                <a:gd name="T30" fmla="*/ 7 w 81"/>
                <a:gd name="T31" fmla="*/ 23 h 37"/>
                <a:gd name="T32" fmla="*/ 0 w 81"/>
                <a:gd name="T33" fmla="*/ 13 h 37"/>
                <a:gd name="T34" fmla="*/ 0 w 81"/>
                <a:gd name="T3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37">
                  <a:moveTo>
                    <a:pt x="0" y="13"/>
                  </a:moveTo>
                  <a:lnTo>
                    <a:pt x="0" y="13"/>
                  </a:lnTo>
                  <a:lnTo>
                    <a:pt x="7" y="17"/>
                  </a:lnTo>
                  <a:lnTo>
                    <a:pt x="20" y="23"/>
                  </a:lnTo>
                  <a:lnTo>
                    <a:pt x="30" y="23"/>
                  </a:lnTo>
                  <a:lnTo>
                    <a:pt x="44" y="20"/>
                  </a:lnTo>
                  <a:lnTo>
                    <a:pt x="61" y="13"/>
                  </a:lnTo>
                  <a:lnTo>
                    <a:pt x="81" y="0"/>
                  </a:lnTo>
                  <a:lnTo>
                    <a:pt x="81" y="0"/>
                  </a:lnTo>
                  <a:lnTo>
                    <a:pt x="71" y="10"/>
                  </a:lnTo>
                  <a:lnTo>
                    <a:pt x="47" y="30"/>
                  </a:lnTo>
                  <a:lnTo>
                    <a:pt x="34" y="37"/>
                  </a:lnTo>
                  <a:lnTo>
                    <a:pt x="20" y="37"/>
                  </a:lnTo>
                  <a:lnTo>
                    <a:pt x="17" y="34"/>
                  </a:lnTo>
                  <a:lnTo>
                    <a:pt x="10" y="30"/>
                  </a:lnTo>
                  <a:lnTo>
                    <a:pt x="7" y="2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26"/>
            <p:cNvSpPr>
              <a:spLocks/>
            </p:cNvSpPr>
            <p:nvPr/>
          </p:nvSpPr>
          <p:spPr bwMode="auto">
            <a:xfrm>
              <a:off x="6508" y="1302"/>
              <a:ext cx="67" cy="44"/>
            </a:xfrm>
            <a:custGeom>
              <a:avLst/>
              <a:gdLst>
                <a:gd name="T0" fmla="*/ 0 w 67"/>
                <a:gd name="T1" fmla="*/ 0 h 44"/>
                <a:gd name="T2" fmla="*/ 0 w 67"/>
                <a:gd name="T3" fmla="*/ 0 h 44"/>
                <a:gd name="T4" fmla="*/ 27 w 67"/>
                <a:gd name="T5" fmla="*/ 6 h 44"/>
                <a:gd name="T6" fmla="*/ 27 w 67"/>
                <a:gd name="T7" fmla="*/ 6 h 44"/>
                <a:gd name="T8" fmla="*/ 51 w 67"/>
                <a:gd name="T9" fmla="*/ 6 h 44"/>
                <a:gd name="T10" fmla="*/ 61 w 67"/>
                <a:gd name="T11" fmla="*/ 6 h 44"/>
                <a:gd name="T12" fmla="*/ 67 w 67"/>
                <a:gd name="T13" fmla="*/ 3 h 44"/>
                <a:gd name="T14" fmla="*/ 67 w 67"/>
                <a:gd name="T15" fmla="*/ 3 h 44"/>
                <a:gd name="T16" fmla="*/ 67 w 67"/>
                <a:gd name="T17" fmla="*/ 10 h 44"/>
                <a:gd name="T18" fmla="*/ 61 w 67"/>
                <a:gd name="T19" fmla="*/ 23 h 44"/>
                <a:gd name="T20" fmla="*/ 57 w 67"/>
                <a:gd name="T21" fmla="*/ 30 h 44"/>
                <a:gd name="T22" fmla="*/ 51 w 67"/>
                <a:gd name="T23" fmla="*/ 37 h 44"/>
                <a:gd name="T24" fmla="*/ 40 w 67"/>
                <a:gd name="T25" fmla="*/ 40 h 44"/>
                <a:gd name="T26" fmla="*/ 27 w 67"/>
                <a:gd name="T27" fmla="*/ 44 h 44"/>
                <a:gd name="T28" fmla="*/ 27 w 67"/>
                <a:gd name="T29" fmla="*/ 44 h 44"/>
                <a:gd name="T30" fmla="*/ 23 w 67"/>
                <a:gd name="T31" fmla="*/ 44 h 44"/>
                <a:gd name="T32" fmla="*/ 20 w 67"/>
                <a:gd name="T33" fmla="*/ 37 h 44"/>
                <a:gd name="T34" fmla="*/ 17 w 67"/>
                <a:gd name="T35" fmla="*/ 30 h 44"/>
                <a:gd name="T36" fmla="*/ 23 w 67"/>
                <a:gd name="T37" fmla="*/ 20 h 44"/>
                <a:gd name="T38" fmla="*/ 23 w 67"/>
                <a:gd name="T39" fmla="*/ 20 h 44"/>
                <a:gd name="T40" fmla="*/ 13 w 67"/>
                <a:gd name="T41" fmla="*/ 17 h 44"/>
                <a:gd name="T42" fmla="*/ 3 w 67"/>
                <a:gd name="T43" fmla="*/ 10 h 44"/>
                <a:gd name="T44" fmla="*/ 0 w 67"/>
                <a:gd name="T45" fmla="*/ 0 h 44"/>
                <a:gd name="T46" fmla="*/ 0 w 67"/>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44">
                  <a:moveTo>
                    <a:pt x="0" y="0"/>
                  </a:moveTo>
                  <a:lnTo>
                    <a:pt x="0" y="0"/>
                  </a:lnTo>
                  <a:lnTo>
                    <a:pt x="27" y="6"/>
                  </a:lnTo>
                  <a:lnTo>
                    <a:pt x="27" y="6"/>
                  </a:lnTo>
                  <a:lnTo>
                    <a:pt x="51" y="6"/>
                  </a:lnTo>
                  <a:lnTo>
                    <a:pt x="61" y="6"/>
                  </a:lnTo>
                  <a:lnTo>
                    <a:pt x="67" y="3"/>
                  </a:lnTo>
                  <a:lnTo>
                    <a:pt x="67" y="3"/>
                  </a:lnTo>
                  <a:lnTo>
                    <a:pt x="67" y="10"/>
                  </a:lnTo>
                  <a:lnTo>
                    <a:pt x="61" y="23"/>
                  </a:lnTo>
                  <a:lnTo>
                    <a:pt x="57" y="30"/>
                  </a:lnTo>
                  <a:lnTo>
                    <a:pt x="51" y="37"/>
                  </a:lnTo>
                  <a:lnTo>
                    <a:pt x="40" y="40"/>
                  </a:lnTo>
                  <a:lnTo>
                    <a:pt x="27" y="44"/>
                  </a:lnTo>
                  <a:lnTo>
                    <a:pt x="27" y="44"/>
                  </a:lnTo>
                  <a:lnTo>
                    <a:pt x="23" y="44"/>
                  </a:lnTo>
                  <a:lnTo>
                    <a:pt x="20" y="37"/>
                  </a:lnTo>
                  <a:lnTo>
                    <a:pt x="17" y="30"/>
                  </a:lnTo>
                  <a:lnTo>
                    <a:pt x="23" y="20"/>
                  </a:lnTo>
                  <a:lnTo>
                    <a:pt x="23" y="20"/>
                  </a:lnTo>
                  <a:lnTo>
                    <a:pt x="13" y="17"/>
                  </a:lnTo>
                  <a:lnTo>
                    <a:pt x="3" y="10"/>
                  </a:lnTo>
                  <a:lnTo>
                    <a:pt x="0" y="0"/>
                  </a:lnTo>
                  <a:lnTo>
                    <a:pt x="0" y="0"/>
                  </a:lnTo>
                  <a:close/>
                </a:path>
              </a:pathLst>
            </a:custGeom>
            <a:solidFill>
              <a:srgbClr val="F6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7"/>
            <p:cNvSpPr>
              <a:spLocks/>
            </p:cNvSpPr>
            <p:nvPr/>
          </p:nvSpPr>
          <p:spPr bwMode="auto">
            <a:xfrm>
              <a:off x="6393" y="1511"/>
              <a:ext cx="636" cy="1143"/>
            </a:xfrm>
            <a:custGeom>
              <a:avLst/>
              <a:gdLst>
                <a:gd name="T0" fmla="*/ 592 w 636"/>
                <a:gd name="T1" fmla="*/ 0 h 1143"/>
                <a:gd name="T2" fmla="*/ 609 w 636"/>
                <a:gd name="T3" fmla="*/ 38 h 1143"/>
                <a:gd name="T4" fmla="*/ 629 w 636"/>
                <a:gd name="T5" fmla="*/ 109 h 1143"/>
                <a:gd name="T6" fmla="*/ 636 w 636"/>
                <a:gd name="T7" fmla="*/ 183 h 1143"/>
                <a:gd name="T8" fmla="*/ 632 w 636"/>
                <a:gd name="T9" fmla="*/ 274 h 1143"/>
                <a:gd name="T10" fmla="*/ 612 w 636"/>
                <a:gd name="T11" fmla="*/ 386 h 1143"/>
                <a:gd name="T12" fmla="*/ 575 w 636"/>
                <a:gd name="T13" fmla="*/ 521 h 1143"/>
                <a:gd name="T14" fmla="*/ 548 w 636"/>
                <a:gd name="T15" fmla="*/ 595 h 1143"/>
                <a:gd name="T16" fmla="*/ 497 w 636"/>
                <a:gd name="T17" fmla="*/ 724 h 1143"/>
                <a:gd name="T18" fmla="*/ 467 w 636"/>
                <a:gd name="T19" fmla="*/ 825 h 1143"/>
                <a:gd name="T20" fmla="*/ 453 w 636"/>
                <a:gd name="T21" fmla="*/ 910 h 1143"/>
                <a:gd name="T22" fmla="*/ 446 w 636"/>
                <a:gd name="T23" fmla="*/ 971 h 1143"/>
                <a:gd name="T24" fmla="*/ 457 w 636"/>
                <a:gd name="T25" fmla="*/ 1049 h 1143"/>
                <a:gd name="T26" fmla="*/ 467 w 636"/>
                <a:gd name="T27" fmla="*/ 1086 h 1143"/>
                <a:gd name="T28" fmla="*/ 429 w 636"/>
                <a:gd name="T29" fmla="*/ 1103 h 1143"/>
                <a:gd name="T30" fmla="*/ 328 w 636"/>
                <a:gd name="T31" fmla="*/ 1130 h 1143"/>
                <a:gd name="T32" fmla="*/ 220 w 636"/>
                <a:gd name="T33" fmla="*/ 1143 h 1143"/>
                <a:gd name="T34" fmla="*/ 135 w 636"/>
                <a:gd name="T35" fmla="*/ 1140 h 1143"/>
                <a:gd name="T36" fmla="*/ 47 w 636"/>
                <a:gd name="T37" fmla="*/ 1126 h 1143"/>
                <a:gd name="T38" fmla="*/ 0 w 636"/>
                <a:gd name="T39" fmla="*/ 1113 h 1143"/>
                <a:gd name="T40" fmla="*/ 74 w 636"/>
                <a:gd name="T41" fmla="*/ 930 h 1143"/>
                <a:gd name="T42" fmla="*/ 105 w 636"/>
                <a:gd name="T43" fmla="*/ 839 h 1143"/>
                <a:gd name="T44" fmla="*/ 125 w 636"/>
                <a:gd name="T45" fmla="*/ 748 h 1143"/>
                <a:gd name="T46" fmla="*/ 149 w 636"/>
                <a:gd name="T47" fmla="*/ 619 h 1143"/>
                <a:gd name="T48" fmla="*/ 152 w 636"/>
                <a:gd name="T49" fmla="*/ 551 h 1143"/>
                <a:gd name="T50" fmla="*/ 149 w 636"/>
                <a:gd name="T51" fmla="*/ 528 h 1143"/>
                <a:gd name="T52" fmla="*/ 125 w 636"/>
                <a:gd name="T53" fmla="*/ 504 h 1143"/>
                <a:gd name="T54" fmla="*/ 111 w 636"/>
                <a:gd name="T55" fmla="*/ 464 h 1143"/>
                <a:gd name="T56" fmla="*/ 115 w 636"/>
                <a:gd name="T57" fmla="*/ 437 h 1143"/>
                <a:gd name="T58" fmla="*/ 128 w 636"/>
                <a:gd name="T59" fmla="*/ 406 h 1143"/>
                <a:gd name="T60" fmla="*/ 152 w 636"/>
                <a:gd name="T61" fmla="*/ 369 h 1143"/>
                <a:gd name="T62" fmla="*/ 176 w 636"/>
                <a:gd name="T63" fmla="*/ 345 h 1143"/>
                <a:gd name="T64" fmla="*/ 230 w 636"/>
                <a:gd name="T65" fmla="*/ 284 h 1143"/>
                <a:gd name="T66" fmla="*/ 287 w 636"/>
                <a:gd name="T67" fmla="*/ 196 h 1143"/>
                <a:gd name="T68" fmla="*/ 311 w 636"/>
                <a:gd name="T69" fmla="*/ 142 h 1143"/>
                <a:gd name="T70" fmla="*/ 325 w 636"/>
                <a:gd name="T71" fmla="*/ 85 h 1143"/>
                <a:gd name="T72" fmla="*/ 328 w 636"/>
                <a:gd name="T73" fmla="*/ 88 h 1143"/>
                <a:gd name="T74" fmla="*/ 362 w 636"/>
                <a:gd name="T75" fmla="*/ 75 h 1143"/>
                <a:gd name="T76" fmla="*/ 409 w 636"/>
                <a:gd name="T77" fmla="*/ 48 h 1143"/>
                <a:gd name="T78" fmla="*/ 467 w 636"/>
                <a:gd name="T79" fmla="*/ 17 h 1143"/>
                <a:gd name="T80" fmla="*/ 514 w 636"/>
                <a:gd name="T81" fmla="*/ 7 h 1143"/>
                <a:gd name="T82" fmla="*/ 575 w 636"/>
                <a:gd name="T83" fmla="*/ 4 h 1143"/>
                <a:gd name="T84" fmla="*/ 592 w 636"/>
                <a:gd name="T85"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1143">
                  <a:moveTo>
                    <a:pt x="592" y="0"/>
                  </a:moveTo>
                  <a:lnTo>
                    <a:pt x="592" y="0"/>
                  </a:lnTo>
                  <a:lnTo>
                    <a:pt x="595" y="10"/>
                  </a:lnTo>
                  <a:lnTo>
                    <a:pt x="609" y="38"/>
                  </a:lnTo>
                  <a:lnTo>
                    <a:pt x="622" y="81"/>
                  </a:lnTo>
                  <a:lnTo>
                    <a:pt x="629" y="109"/>
                  </a:lnTo>
                  <a:lnTo>
                    <a:pt x="632" y="142"/>
                  </a:lnTo>
                  <a:lnTo>
                    <a:pt x="636" y="183"/>
                  </a:lnTo>
                  <a:lnTo>
                    <a:pt x="636" y="227"/>
                  </a:lnTo>
                  <a:lnTo>
                    <a:pt x="632" y="274"/>
                  </a:lnTo>
                  <a:lnTo>
                    <a:pt x="626" y="328"/>
                  </a:lnTo>
                  <a:lnTo>
                    <a:pt x="612" y="386"/>
                  </a:lnTo>
                  <a:lnTo>
                    <a:pt x="595" y="450"/>
                  </a:lnTo>
                  <a:lnTo>
                    <a:pt x="575" y="521"/>
                  </a:lnTo>
                  <a:lnTo>
                    <a:pt x="548" y="595"/>
                  </a:lnTo>
                  <a:lnTo>
                    <a:pt x="548" y="595"/>
                  </a:lnTo>
                  <a:lnTo>
                    <a:pt x="521" y="663"/>
                  </a:lnTo>
                  <a:lnTo>
                    <a:pt x="497" y="724"/>
                  </a:lnTo>
                  <a:lnTo>
                    <a:pt x="480" y="778"/>
                  </a:lnTo>
                  <a:lnTo>
                    <a:pt x="467" y="825"/>
                  </a:lnTo>
                  <a:lnTo>
                    <a:pt x="460" y="869"/>
                  </a:lnTo>
                  <a:lnTo>
                    <a:pt x="453" y="910"/>
                  </a:lnTo>
                  <a:lnTo>
                    <a:pt x="450" y="940"/>
                  </a:lnTo>
                  <a:lnTo>
                    <a:pt x="446" y="971"/>
                  </a:lnTo>
                  <a:lnTo>
                    <a:pt x="450" y="1018"/>
                  </a:lnTo>
                  <a:lnTo>
                    <a:pt x="457" y="1049"/>
                  </a:lnTo>
                  <a:lnTo>
                    <a:pt x="463" y="1072"/>
                  </a:lnTo>
                  <a:lnTo>
                    <a:pt x="467" y="1086"/>
                  </a:lnTo>
                  <a:lnTo>
                    <a:pt x="467" y="1086"/>
                  </a:lnTo>
                  <a:lnTo>
                    <a:pt x="429" y="1103"/>
                  </a:lnTo>
                  <a:lnTo>
                    <a:pt x="385" y="1116"/>
                  </a:lnTo>
                  <a:lnTo>
                    <a:pt x="328" y="1130"/>
                  </a:lnTo>
                  <a:lnTo>
                    <a:pt x="257" y="1140"/>
                  </a:lnTo>
                  <a:lnTo>
                    <a:pt x="220" y="1143"/>
                  </a:lnTo>
                  <a:lnTo>
                    <a:pt x="179" y="1143"/>
                  </a:lnTo>
                  <a:lnTo>
                    <a:pt x="135" y="1140"/>
                  </a:lnTo>
                  <a:lnTo>
                    <a:pt x="91" y="1133"/>
                  </a:lnTo>
                  <a:lnTo>
                    <a:pt x="47" y="1126"/>
                  </a:lnTo>
                  <a:lnTo>
                    <a:pt x="0" y="1113"/>
                  </a:lnTo>
                  <a:lnTo>
                    <a:pt x="0" y="1113"/>
                  </a:lnTo>
                  <a:lnTo>
                    <a:pt x="40" y="1018"/>
                  </a:lnTo>
                  <a:lnTo>
                    <a:pt x="74" y="930"/>
                  </a:lnTo>
                  <a:lnTo>
                    <a:pt x="91" y="883"/>
                  </a:lnTo>
                  <a:lnTo>
                    <a:pt x="105" y="839"/>
                  </a:lnTo>
                  <a:lnTo>
                    <a:pt x="105" y="839"/>
                  </a:lnTo>
                  <a:lnTo>
                    <a:pt x="125" y="748"/>
                  </a:lnTo>
                  <a:lnTo>
                    <a:pt x="142" y="660"/>
                  </a:lnTo>
                  <a:lnTo>
                    <a:pt x="149" y="619"/>
                  </a:lnTo>
                  <a:lnTo>
                    <a:pt x="149" y="582"/>
                  </a:lnTo>
                  <a:lnTo>
                    <a:pt x="152" y="551"/>
                  </a:lnTo>
                  <a:lnTo>
                    <a:pt x="149" y="528"/>
                  </a:lnTo>
                  <a:lnTo>
                    <a:pt x="149" y="528"/>
                  </a:lnTo>
                  <a:lnTo>
                    <a:pt x="135" y="518"/>
                  </a:lnTo>
                  <a:lnTo>
                    <a:pt x="125" y="504"/>
                  </a:lnTo>
                  <a:lnTo>
                    <a:pt x="118" y="487"/>
                  </a:lnTo>
                  <a:lnTo>
                    <a:pt x="111" y="464"/>
                  </a:lnTo>
                  <a:lnTo>
                    <a:pt x="111" y="453"/>
                  </a:lnTo>
                  <a:lnTo>
                    <a:pt x="115" y="437"/>
                  </a:lnTo>
                  <a:lnTo>
                    <a:pt x="118" y="423"/>
                  </a:lnTo>
                  <a:lnTo>
                    <a:pt x="128" y="406"/>
                  </a:lnTo>
                  <a:lnTo>
                    <a:pt x="138" y="386"/>
                  </a:lnTo>
                  <a:lnTo>
                    <a:pt x="152" y="369"/>
                  </a:lnTo>
                  <a:lnTo>
                    <a:pt x="152" y="369"/>
                  </a:lnTo>
                  <a:lnTo>
                    <a:pt x="176" y="345"/>
                  </a:lnTo>
                  <a:lnTo>
                    <a:pt x="203" y="318"/>
                  </a:lnTo>
                  <a:lnTo>
                    <a:pt x="230" y="284"/>
                  </a:lnTo>
                  <a:lnTo>
                    <a:pt x="260" y="244"/>
                  </a:lnTo>
                  <a:lnTo>
                    <a:pt x="287" y="196"/>
                  </a:lnTo>
                  <a:lnTo>
                    <a:pt x="301" y="169"/>
                  </a:lnTo>
                  <a:lnTo>
                    <a:pt x="311" y="142"/>
                  </a:lnTo>
                  <a:lnTo>
                    <a:pt x="321" y="115"/>
                  </a:lnTo>
                  <a:lnTo>
                    <a:pt x="325" y="85"/>
                  </a:lnTo>
                  <a:lnTo>
                    <a:pt x="325" y="85"/>
                  </a:lnTo>
                  <a:lnTo>
                    <a:pt x="328" y="88"/>
                  </a:lnTo>
                  <a:lnTo>
                    <a:pt x="338" y="85"/>
                  </a:lnTo>
                  <a:lnTo>
                    <a:pt x="362" y="75"/>
                  </a:lnTo>
                  <a:lnTo>
                    <a:pt x="409" y="48"/>
                  </a:lnTo>
                  <a:lnTo>
                    <a:pt x="409" y="48"/>
                  </a:lnTo>
                  <a:lnTo>
                    <a:pt x="440" y="31"/>
                  </a:lnTo>
                  <a:lnTo>
                    <a:pt x="467" y="17"/>
                  </a:lnTo>
                  <a:lnTo>
                    <a:pt x="490" y="10"/>
                  </a:lnTo>
                  <a:lnTo>
                    <a:pt x="514" y="7"/>
                  </a:lnTo>
                  <a:lnTo>
                    <a:pt x="555" y="7"/>
                  </a:lnTo>
                  <a:lnTo>
                    <a:pt x="575" y="4"/>
                  </a:lnTo>
                  <a:lnTo>
                    <a:pt x="592" y="0"/>
                  </a:lnTo>
                  <a:lnTo>
                    <a:pt x="592" y="0"/>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8"/>
            <p:cNvSpPr>
              <a:spLocks/>
            </p:cNvSpPr>
            <p:nvPr/>
          </p:nvSpPr>
          <p:spPr bwMode="auto">
            <a:xfrm>
              <a:off x="6663" y="1359"/>
              <a:ext cx="356" cy="254"/>
            </a:xfrm>
            <a:custGeom>
              <a:avLst/>
              <a:gdLst>
                <a:gd name="T0" fmla="*/ 305 w 356"/>
                <a:gd name="T1" fmla="*/ 4 h 254"/>
                <a:gd name="T2" fmla="*/ 305 w 356"/>
                <a:gd name="T3" fmla="*/ 4 h 254"/>
                <a:gd name="T4" fmla="*/ 285 w 356"/>
                <a:gd name="T5" fmla="*/ 14 h 254"/>
                <a:gd name="T6" fmla="*/ 261 w 356"/>
                <a:gd name="T7" fmla="*/ 24 h 254"/>
                <a:gd name="T8" fmla="*/ 227 w 356"/>
                <a:gd name="T9" fmla="*/ 34 h 254"/>
                <a:gd name="T10" fmla="*/ 187 w 356"/>
                <a:gd name="T11" fmla="*/ 44 h 254"/>
                <a:gd name="T12" fmla="*/ 139 w 356"/>
                <a:gd name="T13" fmla="*/ 51 h 254"/>
                <a:gd name="T14" fmla="*/ 85 w 356"/>
                <a:gd name="T15" fmla="*/ 54 h 254"/>
                <a:gd name="T16" fmla="*/ 24 w 356"/>
                <a:gd name="T17" fmla="*/ 51 h 254"/>
                <a:gd name="T18" fmla="*/ 24 w 356"/>
                <a:gd name="T19" fmla="*/ 51 h 254"/>
                <a:gd name="T20" fmla="*/ 17 w 356"/>
                <a:gd name="T21" fmla="*/ 51 h 254"/>
                <a:gd name="T22" fmla="*/ 14 w 356"/>
                <a:gd name="T23" fmla="*/ 54 h 254"/>
                <a:gd name="T24" fmla="*/ 7 w 356"/>
                <a:gd name="T25" fmla="*/ 58 h 254"/>
                <a:gd name="T26" fmla="*/ 0 w 356"/>
                <a:gd name="T27" fmla="*/ 64 h 254"/>
                <a:gd name="T28" fmla="*/ 0 w 356"/>
                <a:gd name="T29" fmla="*/ 75 h 254"/>
                <a:gd name="T30" fmla="*/ 0 w 356"/>
                <a:gd name="T31" fmla="*/ 88 h 254"/>
                <a:gd name="T32" fmla="*/ 7 w 356"/>
                <a:gd name="T33" fmla="*/ 108 h 254"/>
                <a:gd name="T34" fmla="*/ 7 w 356"/>
                <a:gd name="T35" fmla="*/ 108 h 254"/>
                <a:gd name="T36" fmla="*/ 21 w 356"/>
                <a:gd name="T37" fmla="*/ 139 h 254"/>
                <a:gd name="T38" fmla="*/ 24 w 356"/>
                <a:gd name="T39" fmla="*/ 176 h 254"/>
                <a:gd name="T40" fmla="*/ 24 w 356"/>
                <a:gd name="T41" fmla="*/ 193 h 254"/>
                <a:gd name="T42" fmla="*/ 21 w 356"/>
                <a:gd name="T43" fmla="*/ 210 h 254"/>
                <a:gd name="T44" fmla="*/ 14 w 356"/>
                <a:gd name="T45" fmla="*/ 227 h 254"/>
                <a:gd name="T46" fmla="*/ 7 w 356"/>
                <a:gd name="T47" fmla="*/ 247 h 254"/>
                <a:gd name="T48" fmla="*/ 7 w 356"/>
                <a:gd name="T49" fmla="*/ 247 h 254"/>
                <a:gd name="T50" fmla="*/ 34 w 356"/>
                <a:gd name="T51" fmla="*/ 250 h 254"/>
                <a:gd name="T52" fmla="*/ 65 w 356"/>
                <a:gd name="T53" fmla="*/ 254 h 254"/>
                <a:gd name="T54" fmla="*/ 105 w 356"/>
                <a:gd name="T55" fmla="*/ 254 h 254"/>
                <a:gd name="T56" fmla="*/ 156 w 356"/>
                <a:gd name="T57" fmla="*/ 250 h 254"/>
                <a:gd name="T58" fmla="*/ 214 w 356"/>
                <a:gd name="T59" fmla="*/ 240 h 254"/>
                <a:gd name="T60" fmla="*/ 281 w 356"/>
                <a:gd name="T61" fmla="*/ 220 h 254"/>
                <a:gd name="T62" fmla="*/ 318 w 356"/>
                <a:gd name="T63" fmla="*/ 206 h 254"/>
                <a:gd name="T64" fmla="*/ 356 w 356"/>
                <a:gd name="T65" fmla="*/ 190 h 254"/>
                <a:gd name="T66" fmla="*/ 356 w 356"/>
                <a:gd name="T67" fmla="*/ 190 h 254"/>
                <a:gd name="T68" fmla="*/ 346 w 356"/>
                <a:gd name="T69" fmla="*/ 156 h 254"/>
                <a:gd name="T70" fmla="*/ 335 w 356"/>
                <a:gd name="T71" fmla="*/ 118 h 254"/>
                <a:gd name="T72" fmla="*/ 332 w 356"/>
                <a:gd name="T73" fmla="*/ 81 h 254"/>
                <a:gd name="T74" fmla="*/ 332 w 356"/>
                <a:gd name="T75" fmla="*/ 81 h 254"/>
                <a:gd name="T76" fmla="*/ 335 w 356"/>
                <a:gd name="T77" fmla="*/ 47 h 254"/>
                <a:gd name="T78" fmla="*/ 335 w 356"/>
                <a:gd name="T79" fmla="*/ 20 h 254"/>
                <a:gd name="T80" fmla="*/ 332 w 356"/>
                <a:gd name="T81" fmla="*/ 10 h 254"/>
                <a:gd name="T82" fmla="*/ 329 w 356"/>
                <a:gd name="T83" fmla="*/ 4 h 254"/>
                <a:gd name="T84" fmla="*/ 318 w 356"/>
                <a:gd name="T85" fmla="*/ 0 h 254"/>
                <a:gd name="T86" fmla="*/ 305 w 356"/>
                <a:gd name="T87" fmla="*/ 4 h 254"/>
                <a:gd name="T88" fmla="*/ 305 w 356"/>
                <a:gd name="T89"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254">
                  <a:moveTo>
                    <a:pt x="305" y="4"/>
                  </a:moveTo>
                  <a:lnTo>
                    <a:pt x="305" y="4"/>
                  </a:lnTo>
                  <a:lnTo>
                    <a:pt x="285" y="14"/>
                  </a:lnTo>
                  <a:lnTo>
                    <a:pt x="261" y="24"/>
                  </a:lnTo>
                  <a:lnTo>
                    <a:pt x="227" y="34"/>
                  </a:lnTo>
                  <a:lnTo>
                    <a:pt x="187" y="44"/>
                  </a:lnTo>
                  <a:lnTo>
                    <a:pt x="139" y="51"/>
                  </a:lnTo>
                  <a:lnTo>
                    <a:pt x="85" y="54"/>
                  </a:lnTo>
                  <a:lnTo>
                    <a:pt x="24" y="51"/>
                  </a:lnTo>
                  <a:lnTo>
                    <a:pt x="24" y="51"/>
                  </a:lnTo>
                  <a:lnTo>
                    <a:pt x="17" y="51"/>
                  </a:lnTo>
                  <a:lnTo>
                    <a:pt x="14" y="54"/>
                  </a:lnTo>
                  <a:lnTo>
                    <a:pt x="7" y="58"/>
                  </a:lnTo>
                  <a:lnTo>
                    <a:pt x="0" y="64"/>
                  </a:lnTo>
                  <a:lnTo>
                    <a:pt x="0" y="75"/>
                  </a:lnTo>
                  <a:lnTo>
                    <a:pt x="0" y="88"/>
                  </a:lnTo>
                  <a:lnTo>
                    <a:pt x="7" y="108"/>
                  </a:lnTo>
                  <a:lnTo>
                    <a:pt x="7" y="108"/>
                  </a:lnTo>
                  <a:lnTo>
                    <a:pt x="21" y="139"/>
                  </a:lnTo>
                  <a:lnTo>
                    <a:pt x="24" y="176"/>
                  </a:lnTo>
                  <a:lnTo>
                    <a:pt x="24" y="193"/>
                  </a:lnTo>
                  <a:lnTo>
                    <a:pt x="21" y="210"/>
                  </a:lnTo>
                  <a:lnTo>
                    <a:pt x="14" y="227"/>
                  </a:lnTo>
                  <a:lnTo>
                    <a:pt x="7" y="247"/>
                  </a:lnTo>
                  <a:lnTo>
                    <a:pt x="7" y="247"/>
                  </a:lnTo>
                  <a:lnTo>
                    <a:pt x="34" y="250"/>
                  </a:lnTo>
                  <a:lnTo>
                    <a:pt x="65" y="254"/>
                  </a:lnTo>
                  <a:lnTo>
                    <a:pt x="105" y="254"/>
                  </a:lnTo>
                  <a:lnTo>
                    <a:pt x="156" y="250"/>
                  </a:lnTo>
                  <a:lnTo>
                    <a:pt x="214" y="240"/>
                  </a:lnTo>
                  <a:lnTo>
                    <a:pt x="281" y="220"/>
                  </a:lnTo>
                  <a:lnTo>
                    <a:pt x="318" y="206"/>
                  </a:lnTo>
                  <a:lnTo>
                    <a:pt x="356" y="190"/>
                  </a:lnTo>
                  <a:lnTo>
                    <a:pt x="356" y="190"/>
                  </a:lnTo>
                  <a:lnTo>
                    <a:pt x="346" y="156"/>
                  </a:lnTo>
                  <a:lnTo>
                    <a:pt x="335" y="118"/>
                  </a:lnTo>
                  <a:lnTo>
                    <a:pt x="332" y="81"/>
                  </a:lnTo>
                  <a:lnTo>
                    <a:pt x="332" y="81"/>
                  </a:lnTo>
                  <a:lnTo>
                    <a:pt x="335" y="47"/>
                  </a:lnTo>
                  <a:lnTo>
                    <a:pt x="335" y="20"/>
                  </a:lnTo>
                  <a:lnTo>
                    <a:pt x="332" y="10"/>
                  </a:lnTo>
                  <a:lnTo>
                    <a:pt x="329" y="4"/>
                  </a:lnTo>
                  <a:lnTo>
                    <a:pt x="318" y="0"/>
                  </a:lnTo>
                  <a:lnTo>
                    <a:pt x="305" y="4"/>
                  </a:lnTo>
                  <a:lnTo>
                    <a:pt x="305" y="4"/>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29"/>
            <p:cNvSpPr>
              <a:spLocks/>
            </p:cNvSpPr>
            <p:nvPr/>
          </p:nvSpPr>
          <p:spPr bwMode="auto">
            <a:xfrm>
              <a:off x="6701" y="1430"/>
              <a:ext cx="30" cy="190"/>
            </a:xfrm>
            <a:custGeom>
              <a:avLst/>
              <a:gdLst>
                <a:gd name="T0" fmla="*/ 27 w 30"/>
                <a:gd name="T1" fmla="*/ 190 h 190"/>
                <a:gd name="T2" fmla="*/ 27 w 30"/>
                <a:gd name="T3" fmla="*/ 190 h 190"/>
                <a:gd name="T4" fmla="*/ 27 w 30"/>
                <a:gd name="T5" fmla="*/ 166 h 190"/>
                <a:gd name="T6" fmla="*/ 27 w 30"/>
                <a:gd name="T7" fmla="*/ 166 h 190"/>
                <a:gd name="T8" fmla="*/ 27 w 30"/>
                <a:gd name="T9" fmla="*/ 166 h 190"/>
                <a:gd name="T10" fmla="*/ 23 w 30"/>
                <a:gd name="T11" fmla="*/ 122 h 190"/>
                <a:gd name="T12" fmla="*/ 20 w 30"/>
                <a:gd name="T13" fmla="*/ 75 h 190"/>
                <a:gd name="T14" fmla="*/ 20 w 30"/>
                <a:gd name="T15" fmla="*/ 75 h 190"/>
                <a:gd name="T16" fmla="*/ 20 w 30"/>
                <a:gd name="T17" fmla="*/ 75 h 190"/>
                <a:gd name="T18" fmla="*/ 6 w 30"/>
                <a:gd name="T19" fmla="*/ 37 h 190"/>
                <a:gd name="T20" fmla="*/ 3 w 30"/>
                <a:gd name="T21" fmla="*/ 17 h 190"/>
                <a:gd name="T22" fmla="*/ 0 w 30"/>
                <a:gd name="T23" fmla="*/ 0 h 190"/>
                <a:gd name="T24" fmla="*/ 0 w 30"/>
                <a:gd name="T25" fmla="*/ 0 h 190"/>
                <a:gd name="T26" fmla="*/ 3 w 30"/>
                <a:gd name="T27" fmla="*/ 0 h 190"/>
                <a:gd name="T28" fmla="*/ 3 w 30"/>
                <a:gd name="T29" fmla="*/ 0 h 190"/>
                <a:gd name="T30" fmla="*/ 6 w 30"/>
                <a:gd name="T31" fmla="*/ 17 h 190"/>
                <a:gd name="T32" fmla="*/ 13 w 30"/>
                <a:gd name="T33" fmla="*/ 37 h 190"/>
                <a:gd name="T34" fmla="*/ 23 w 30"/>
                <a:gd name="T35" fmla="*/ 75 h 190"/>
                <a:gd name="T36" fmla="*/ 23 w 30"/>
                <a:gd name="T37" fmla="*/ 75 h 190"/>
                <a:gd name="T38" fmla="*/ 23 w 30"/>
                <a:gd name="T39" fmla="*/ 75 h 190"/>
                <a:gd name="T40" fmla="*/ 27 w 30"/>
                <a:gd name="T41" fmla="*/ 122 h 190"/>
                <a:gd name="T42" fmla="*/ 30 w 30"/>
                <a:gd name="T43" fmla="*/ 166 h 190"/>
                <a:gd name="T44" fmla="*/ 30 w 30"/>
                <a:gd name="T45" fmla="*/ 166 h 190"/>
                <a:gd name="T46" fmla="*/ 30 w 30"/>
                <a:gd name="T47" fmla="*/ 166 h 190"/>
                <a:gd name="T48" fmla="*/ 30 w 30"/>
                <a:gd name="T49" fmla="*/ 190 h 190"/>
                <a:gd name="T50" fmla="*/ 30 w 30"/>
                <a:gd name="T51" fmla="*/ 190 h 190"/>
                <a:gd name="T52" fmla="*/ 27 w 30"/>
                <a:gd name="T53" fmla="*/ 190 h 190"/>
                <a:gd name="T54" fmla="*/ 27 w 30"/>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90">
                  <a:moveTo>
                    <a:pt x="27" y="190"/>
                  </a:moveTo>
                  <a:lnTo>
                    <a:pt x="27" y="190"/>
                  </a:lnTo>
                  <a:lnTo>
                    <a:pt x="27" y="166"/>
                  </a:lnTo>
                  <a:lnTo>
                    <a:pt x="27" y="166"/>
                  </a:lnTo>
                  <a:lnTo>
                    <a:pt x="27" y="166"/>
                  </a:lnTo>
                  <a:lnTo>
                    <a:pt x="23" y="122"/>
                  </a:lnTo>
                  <a:lnTo>
                    <a:pt x="20" y="75"/>
                  </a:lnTo>
                  <a:lnTo>
                    <a:pt x="20" y="75"/>
                  </a:lnTo>
                  <a:lnTo>
                    <a:pt x="20" y="75"/>
                  </a:lnTo>
                  <a:lnTo>
                    <a:pt x="6" y="37"/>
                  </a:lnTo>
                  <a:lnTo>
                    <a:pt x="3" y="17"/>
                  </a:lnTo>
                  <a:lnTo>
                    <a:pt x="0" y="0"/>
                  </a:lnTo>
                  <a:lnTo>
                    <a:pt x="0" y="0"/>
                  </a:lnTo>
                  <a:lnTo>
                    <a:pt x="3" y="0"/>
                  </a:lnTo>
                  <a:lnTo>
                    <a:pt x="3" y="0"/>
                  </a:lnTo>
                  <a:lnTo>
                    <a:pt x="6" y="17"/>
                  </a:lnTo>
                  <a:lnTo>
                    <a:pt x="13" y="37"/>
                  </a:lnTo>
                  <a:lnTo>
                    <a:pt x="23" y="75"/>
                  </a:lnTo>
                  <a:lnTo>
                    <a:pt x="23" y="75"/>
                  </a:lnTo>
                  <a:lnTo>
                    <a:pt x="23" y="75"/>
                  </a:lnTo>
                  <a:lnTo>
                    <a:pt x="27" y="122"/>
                  </a:lnTo>
                  <a:lnTo>
                    <a:pt x="30" y="166"/>
                  </a:lnTo>
                  <a:lnTo>
                    <a:pt x="30" y="166"/>
                  </a:lnTo>
                  <a:lnTo>
                    <a:pt x="30" y="166"/>
                  </a:lnTo>
                  <a:lnTo>
                    <a:pt x="30" y="190"/>
                  </a:lnTo>
                  <a:lnTo>
                    <a:pt x="30" y="190"/>
                  </a:lnTo>
                  <a:lnTo>
                    <a:pt x="27" y="190"/>
                  </a:lnTo>
                  <a:lnTo>
                    <a:pt x="27" y="19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0"/>
            <p:cNvSpPr>
              <a:spLocks/>
            </p:cNvSpPr>
            <p:nvPr/>
          </p:nvSpPr>
          <p:spPr bwMode="auto">
            <a:xfrm>
              <a:off x="6751" y="1437"/>
              <a:ext cx="34" cy="169"/>
            </a:xfrm>
            <a:custGeom>
              <a:avLst/>
              <a:gdLst>
                <a:gd name="T0" fmla="*/ 0 w 34"/>
                <a:gd name="T1" fmla="*/ 0 h 169"/>
                <a:gd name="T2" fmla="*/ 4 w 34"/>
                <a:gd name="T3" fmla="*/ 0 h 169"/>
                <a:gd name="T4" fmla="*/ 4 w 34"/>
                <a:gd name="T5" fmla="*/ 0 h 169"/>
                <a:gd name="T6" fmla="*/ 7 w 34"/>
                <a:gd name="T7" fmla="*/ 40 h 169"/>
                <a:gd name="T8" fmla="*/ 14 w 34"/>
                <a:gd name="T9" fmla="*/ 84 h 169"/>
                <a:gd name="T10" fmla="*/ 24 w 34"/>
                <a:gd name="T11" fmla="*/ 125 h 169"/>
                <a:gd name="T12" fmla="*/ 34 w 34"/>
                <a:gd name="T13" fmla="*/ 166 h 169"/>
                <a:gd name="T14" fmla="*/ 34 w 34"/>
                <a:gd name="T15" fmla="*/ 166 h 169"/>
                <a:gd name="T16" fmla="*/ 31 w 34"/>
                <a:gd name="T17" fmla="*/ 169 h 169"/>
                <a:gd name="T18" fmla="*/ 31 w 34"/>
                <a:gd name="T19" fmla="*/ 169 h 169"/>
                <a:gd name="T20" fmla="*/ 21 w 34"/>
                <a:gd name="T21" fmla="*/ 128 h 169"/>
                <a:gd name="T22" fmla="*/ 11 w 34"/>
                <a:gd name="T23" fmla="*/ 84 h 169"/>
                <a:gd name="T24" fmla="*/ 4 w 34"/>
                <a:gd name="T25" fmla="*/ 40 h 169"/>
                <a:gd name="T26" fmla="*/ 0 w 34"/>
                <a:gd name="T27" fmla="*/ 0 h 169"/>
                <a:gd name="T28" fmla="*/ 0 w 34"/>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69">
                  <a:moveTo>
                    <a:pt x="0" y="0"/>
                  </a:moveTo>
                  <a:lnTo>
                    <a:pt x="4" y="0"/>
                  </a:lnTo>
                  <a:lnTo>
                    <a:pt x="4" y="0"/>
                  </a:lnTo>
                  <a:lnTo>
                    <a:pt x="7" y="40"/>
                  </a:lnTo>
                  <a:lnTo>
                    <a:pt x="14" y="84"/>
                  </a:lnTo>
                  <a:lnTo>
                    <a:pt x="24" y="125"/>
                  </a:lnTo>
                  <a:lnTo>
                    <a:pt x="34" y="166"/>
                  </a:lnTo>
                  <a:lnTo>
                    <a:pt x="34" y="166"/>
                  </a:lnTo>
                  <a:lnTo>
                    <a:pt x="31" y="169"/>
                  </a:lnTo>
                  <a:lnTo>
                    <a:pt x="31" y="169"/>
                  </a:lnTo>
                  <a:lnTo>
                    <a:pt x="21" y="128"/>
                  </a:lnTo>
                  <a:lnTo>
                    <a:pt x="11" y="84"/>
                  </a:lnTo>
                  <a:lnTo>
                    <a:pt x="4" y="40"/>
                  </a:lnTo>
                  <a:lnTo>
                    <a:pt x="0" y="0"/>
                  </a:lnTo>
                  <a:lnTo>
                    <a:pt x="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31"/>
            <p:cNvSpPr>
              <a:spLocks/>
            </p:cNvSpPr>
            <p:nvPr/>
          </p:nvSpPr>
          <p:spPr bwMode="auto">
            <a:xfrm>
              <a:off x="6792" y="1427"/>
              <a:ext cx="34" cy="169"/>
            </a:xfrm>
            <a:custGeom>
              <a:avLst/>
              <a:gdLst>
                <a:gd name="T0" fmla="*/ 27 w 34"/>
                <a:gd name="T1" fmla="*/ 165 h 169"/>
                <a:gd name="T2" fmla="*/ 27 w 34"/>
                <a:gd name="T3" fmla="*/ 165 h 169"/>
                <a:gd name="T4" fmla="*/ 24 w 34"/>
                <a:gd name="T5" fmla="*/ 162 h 169"/>
                <a:gd name="T6" fmla="*/ 24 w 34"/>
                <a:gd name="T7" fmla="*/ 162 h 169"/>
                <a:gd name="T8" fmla="*/ 24 w 34"/>
                <a:gd name="T9" fmla="*/ 162 h 169"/>
                <a:gd name="T10" fmla="*/ 24 w 34"/>
                <a:gd name="T11" fmla="*/ 152 h 169"/>
                <a:gd name="T12" fmla="*/ 24 w 34"/>
                <a:gd name="T13" fmla="*/ 152 h 169"/>
                <a:gd name="T14" fmla="*/ 24 w 34"/>
                <a:gd name="T15" fmla="*/ 152 h 169"/>
                <a:gd name="T16" fmla="*/ 14 w 34"/>
                <a:gd name="T17" fmla="*/ 98 h 169"/>
                <a:gd name="T18" fmla="*/ 14 w 34"/>
                <a:gd name="T19" fmla="*/ 98 h 169"/>
                <a:gd name="T20" fmla="*/ 14 w 34"/>
                <a:gd name="T21" fmla="*/ 98 h 169"/>
                <a:gd name="T22" fmla="*/ 10 w 34"/>
                <a:gd name="T23" fmla="*/ 47 h 169"/>
                <a:gd name="T24" fmla="*/ 7 w 34"/>
                <a:gd name="T25" fmla="*/ 23 h 169"/>
                <a:gd name="T26" fmla="*/ 0 w 34"/>
                <a:gd name="T27" fmla="*/ 0 h 169"/>
                <a:gd name="T28" fmla="*/ 0 w 34"/>
                <a:gd name="T29" fmla="*/ 0 h 169"/>
                <a:gd name="T30" fmla="*/ 3 w 34"/>
                <a:gd name="T31" fmla="*/ 0 h 169"/>
                <a:gd name="T32" fmla="*/ 3 w 34"/>
                <a:gd name="T33" fmla="*/ 0 h 169"/>
                <a:gd name="T34" fmla="*/ 10 w 34"/>
                <a:gd name="T35" fmla="*/ 23 h 169"/>
                <a:gd name="T36" fmla="*/ 14 w 34"/>
                <a:gd name="T37" fmla="*/ 47 h 169"/>
                <a:gd name="T38" fmla="*/ 17 w 34"/>
                <a:gd name="T39" fmla="*/ 98 h 169"/>
                <a:gd name="T40" fmla="*/ 17 w 34"/>
                <a:gd name="T41" fmla="*/ 98 h 169"/>
                <a:gd name="T42" fmla="*/ 17 w 34"/>
                <a:gd name="T43" fmla="*/ 98 h 169"/>
                <a:gd name="T44" fmla="*/ 27 w 34"/>
                <a:gd name="T45" fmla="*/ 152 h 169"/>
                <a:gd name="T46" fmla="*/ 27 w 34"/>
                <a:gd name="T47" fmla="*/ 152 h 169"/>
                <a:gd name="T48" fmla="*/ 27 w 34"/>
                <a:gd name="T49" fmla="*/ 152 h 169"/>
                <a:gd name="T50" fmla="*/ 30 w 34"/>
                <a:gd name="T51" fmla="*/ 159 h 169"/>
                <a:gd name="T52" fmla="*/ 30 w 34"/>
                <a:gd name="T53" fmla="*/ 159 h 169"/>
                <a:gd name="T54" fmla="*/ 30 w 34"/>
                <a:gd name="T55" fmla="*/ 159 h 169"/>
                <a:gd name="T56" fmla="*/ 30 w 34"/>
                <a:gd name="T57" fmla="*/ 162 h 169"/>
                <a:gd name="T58" fmla="*/ 30 w 34"/>
                <a:gd name="T59" fmla="*/ 162 h 169"/>
                <a:gd name="T60" fmla="*/ 34 w 34"/>
                <a:gd name="T61" fmla="*/ 165 h 169"/>
                <a:gd name="T62" fmla="*/ 34 w 34"/>
                <a:gd name="T63" fmla="*/ 165 h 169"/>
                <a:gd name="T64" fmla="*/ 30 w 34"/>
                <a:gd name="T65" fmla="*/ 169 h 169"/>
                <a:gd name="T66" fmla="*/ 30 w 34"/>
                <a:gd name="T67" fmla="*/ 169 h 169"/>
                <a:gd name="T68" fmla="*/ 30 w 34"/>
                <a:gd name="T69" fmla="*/ 169 h 169"/>
                <a:gd name="T70" fmla="*/ 27 w 34"/>
                <a:gd name="T71" fmla="*/ 169 h 169"/>
                <a:gd name="T72" fmla="*/ 27 w 34"/>
                <a:gd name="T73" fmla="*/ 165 h 169"/>
                <a:gd name="T74" fmla="*/ 27 w 34"/>
                <a:gd name="T75"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69">
                  <a:moveTo>
                    <a:pt x="27" y="165"/>
                  </a:moveTo>
                  <a:lnTo>
                    <a:pt x="27" y="165"/>
                  </a:lnTo>
                  <a:lnTo>
                    <a:pt x="24" y="162"/>
                  </a:lnTo>
                  <a:lnTo>
                    <a:pt x="24" y="162"/>
                  </a:lnTo>
                  <a:lnTo>
                    <a:pt x="24" y="162"/>
                  </a:lnTo>
                  <a:lnTo>
                    <a:pt x="24" y="152"/>
                  </a:lnTo>
                  <a:lnTo>
                    <a:pt x="24" y="152"/>
                  </a:lnTo>
                  <a:lnTo>
                    <a:pt x="24" y="152"/>
                  </a:lnTo>
                  <a:lnTo>
                    <a:pt x="14" y="98"/>
                  </a:lnTo>
                  <a:lnTo>
                    <a:pt x="14" y="98"/>
                  </a:lnTo>
                  <a:lnTo>
                    <a:pt x="14" y="98"/>
                  </a:lnTo>
                  <a:lnTo>
                    <a:pt x="10" y="47"/>
                  </a:lnTo>
                  <a:lnTo>
                    <a:pt x="7" y="23"/>
                  </a:lnTo>
                  <a:lnTo>
                    <a:pt x="0" y="0"/>
                  </a:lnTo>
                  <a:lnTo>
                    <a:pt x="0" y="0"/>
                  </a:lnTo>
                  <a:lnTo>
                    <a:pt x="3" y="0"/>
                  </a:lnTo>
                  <a:lnTo>
                    <a:pt x="3" y="0"/>
                  </a:lnTo>
                  <a:lnTo>
                    <a:pt x="10" y="23"/>
                  </a:lnTo>
                  <a:lnTo>
                    <a:pt x="14" y="47"/>
                  </a:lnTo>
                  <a:lnTo>
                    <a:pt x="17" y="98"/>
                  </a:lnTo>
                  <a:lnTo>
                    <a:pt x="17" y="98"/>
                  </a:lnTo>
                  <a:lnTo>
                    <a:pt x="17" y="98"/>
                  </a:lnTo>
                  <a:lnTo>
                    <a:pt x="27" y="152"/>
                  </a:lnTo>
                  <a:lnTo>
                    <a:pt x="27" y="152"/>
                  </a:lnTo>
                  <a:lnTo>
                    <a:pt x="27" y="152"/>
                  </a:lnTo>
                  <a:lnTo>
                    <a:pt x="30" y="159"/>
                  </a:lnTo>
                  <a:lnTo>
                    <a:pt x="30" y="159"/>
                  </a:lnTo>
                  <a:lnTo>
                    <a:pt x="30" y="159"/>
                  </a:lnTo>
                  <a:lnTo>
                    <a:pt x="30" y="162"/>
                  </a:lnTo>
                  <a:lnTo>
                    <a:pt x="30" y="162"/>
                  </a:lnTo>
                  <a:lnTo>
                    <a:pt x="34" y="165"/>
                  </a:lnTo>
                  <a:lnTo>
                    <a:pt x="34" y="165"/>
                  </a:lnTo>
                  <a:lnTo>
                    <a:pt x="30" y="169"/>
                  </a:lnTo>
                  <a:lnTo>
                    <a:pt x="30" y="169"/>
                  </a:lnTo>
                  <a:lnTo>
                    <a:pt x="30" y="169"/>
                  </a:lnTo>
                  <a:lnTo>
                    <a:pt x="27" y="169"/>
                  </a:lnTo>
                  <a:lnTo>
                    <a:pt x="27" y="165"/>
                  </a:lnTo>
                  <a:lnTo>
                    <a:pt x="27" y="165"/>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32"/>
            <p:cNvSpPr>
              <a:spLocks/>
            </p:cNvSpPr>
            <p:nvPr/>
          </p:nvSpPr>
          <p:spPr bwMode="auto">
            <a:xfrm>
              <a:off x="6833" y="1417"/>
              <a:ext cx="37" cy="165"/>
            </a:xfrm>
            <a:custGeom>
              <a:avLst/>
              <a:gdLst>
                <a:gd name="T0" fmla="*/ 10 w 37"/>
                <a:gd name="T1" fmla="*/ 91 h 165"/>
                <a:gd name="T2" fmla="*/ 10 w 37"/>
                <a:gd name="T3" fmla="*/ 91 h 165"/>
                <a:gd name="T4" fmla="*/ 3 w 37"/>
                <a:gd name="T5" fmla="*/ 47 h 165"/>
                <a:gd name="T6" fmla="*/ 0 w 37"/>
                <a:gd name="T7" fmla="*/ 0 h 165"/>
                <a:gd name="T8" fmla="*/ 0 w 37"/>
                <a:gd name="T9" fmla="*/ 0 h 165"/>
                <a:gd name="T10" fmla="*/ 3 w 37"/>
                <a:gd name="T11" fmla="*/ 0 h 165"/>
                <a:gd name="T12" fmla="*/ 3 w 37"/>
                <a:gd name="T13" fmla="*/ 0 h 165"/>
                <a:gd name="T14" fmla="*/ 6 w 37"/>
                <a:gd name="T15" fmla="*/ 47 h 165"/>
                <a:gd name="T16" fmla="*/ 17 w 37"/>
                <a:gd name="T17" fmla="*/ 91 h 165"/>
                <a:gd name="T18" fmla="*/ 17 w 37"/>
                <a:gd name="T19" fmla="*/ 91 h 165"/>
                <a:gd name="T20" fmla="*/ 17 w 37"/>
                <a:gd name="T21" fmla="*/ 91 h 165"/>
                <a:gd name="T22" fmla="*/ 20 w 37"/>
                <a:gd name="T23" fmla="*/ 111 h 165"/>
                <a:gd name="T24" fmla="*/ 27 w 37"/>
                <a:gd name="T25" fmla="*/ 128 h 165"/>
                <a:gd name="T26" fmla="*/ 37 w 37"/>
                <a:gd name="T27" fmla="*/ 165 h 165"/>
                <a:gd name="T28" fmla="*/ 37 w 37"/>
                <a:gd name="T29" fmla="*/ 165 h 165"/>
                <a:gd name="T30" fmla="*/ 33 w 37"/>
                <a:gd name="T31" fmla="*/ 165 h 165"/>
                <a:gd name="T32" fmla="*/ 33 w 37"/>
                <a:gd name="T33" fmla="*/ 165 h 165"/>
                <a:gd name="T34" fmla="*/ 20 w 37"/>
                <a:gd name="T35" fmla="*/ 128 h 165"/>
                <a:gd name="T36" fmla="*/ 17 w 37"/>
                <a:gd name="T37" fmla="*/ 111 h 165"/>
                <a:gd name="T38" fmla="*/ 10 w 37"/>
                <a:gd name="T39" fmla="*/ 91 h 165"/>
                <a:gd name="T40" fmla="*/ 10 w 37"/>
                <a:gd name="T41"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65">
                  <a:moveTo>
                    <a:pt x="10" y="91"/>
                  </a:moveTo>
                  <a:lnTo>
                    <a:pt x="10" y="91"/>
                  </a:lnTo>
                  <a:lnTo>
                    <a:pt x="3" y="47"/>
                  </a:lnTo>
                  <a:lnTo>
                    <a:pt x="0" y="0"/>
                  </a:lnTo>
                  <a:lnTo>
                    <a:pt x="0" y="0"/>
                  </a:lnTo>
                  <a:lnTo>
                    <a:pt x="3" y="0"/>
                  </a:lnTo>
                  <a:lnTo>
                    <a:pt x="3" y="0"/>
                  </a:lnTo>
                  <a:lnTo>
                    <a:pt x="6" y="47"/>
                  </a:lnTo>
                  <a:lnTo>
                    <a:pt x="17" y="91"/>
                  </a:lnTo>
                  <a:lnTo>
                    <a:pt x="17" y="91"/>
                  </a:lnTo>
                  <a:lnTo>
                    <a:pt x="17" y="91"/>
                  </a:lnTo>
                  <a:lnTo>
                    <a:pt x="20" y="111"/>
                  </a:lnTo>
                  <a:lnTo>
                    <a:pt x="27" y="128"/>
                  </a:lnTo>
                  <a:lnTo>
                    <a:pt x="37" y="165"/>
                  </a:lnTo>
                  <a:lnTo>
                    <a:pt x="37" y="165"/>
                  </a:lnTo>
                  <a:lnTo>
                    <a:pt x="33" y="165"/>
                  </a:lnTo>
                  <a:lnTo>
                    <a:pt x="33" y="165"/>
                  </a:lnTo>
                  <a:lnTo>
                    <a:pt x="20" y="128"/>
                  </a:lnTo>
                  <a:lnTo>
                    <a:pt x="17" y="111"/>
                  </a:lnTo>
                  <a:lnTo>
                    <a:pt x="10" y="91"/>
                  </a:lnTo>
                  <a:lnTo>
                    <a:pt x="10" y="9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33"/>
            <p:cNvSpPr>
              <a:spLocks/>
            </p:cNvSpPr>
            <p:nvPr/>
          </p:nvSpPr>
          <p:spPr bwMode="auto">
            <a:xfrm>
              <a:off x="6880" y="1413"/>
              <a:ext cx="34" cy="166"/>
            </a:xfrm>
            <a:custGeom>
              <a:avLst/>
              <a:gdLst>
                <a:gd name="T0" fmla="*/ 0 w 34"/>
                <a:gd name="T1" fmla="*/ 51 h 166"/>
                <a:gd name="T2" fmla="*/ 0 w 34"/>
                <a:gd name="T3" fmla="*/ 51 h 166"/>
                <a:gd name="T4" fmla="*/ 0 w 34"/>
                <a:gd name="T5" fmla="*/ 0 h 166"/>
                <a:gd name="T6" fmla="*/ 0 w 34"/>
                <a:gd name="T7" fmla="*/ 0 h 166"/>
                <a:gd name="T8" fmla="*/ 3 w 34"/>
                <a:gd name="T9" fmla="*/ 0 h 166"/>
                <a:gd name="T10" fmla="*/ 3 w 34"/>
                <a:gd name="T11" fmla="*/ 0 h 166"/>
                <a:gd name="T12" fmla="*/ 3 w 34"/>
                <a:gd name="T13" fmla="*/ 51 h 166"/>
                <a:gd name="T14" fmla="*/ 3 w 34"/>
                <a:gd name="T15" fmla="*/ 51 h 166"/>
                <a:gd name="T16" fmla="*/ 3 w 34"/>
                <a:gd name="T17" fmla="*/ 51 h 166"/>
                <a:gd name="T18" fmla="*/ 3 w 34"/>
                <a:gd name="T19" fmla="*/ 81 h 166"/>
                <a:gd name="T20" fmla="*/ 7 w 34"/>
                <a:gd name="T21" fmla="*/ 112 h 166"/>
                <a:gd name="T22" fmla="*/ 17 w 34"/>
                <a:gd name="T23" fmla="*/ 139 h 166"/>
                <a:gd name="T24" fmla="*/ 24 w 34"/>
                <a:gd name="T25" fmla="*/ 152 h 166"/>
                <a:gd name="T26" fmla="*/ 34 w 34"/>
                <a:gd name="T27" fmla="*/ 163 h 166"/>
                <a:gd name="T28" fmla="*/ 34 w 34"/>
                <a:gd name="T29" fmla="*/ 163 h 166"/>
                <a:gd name="T30" fmla="*/ 30 w 34"/>
                <a:gd name="T31" fmla="*/ 166 h 166"/>
                <a:gd name="T32" fmla="*/ 30 w 34"/>
                <a:gd name="T33" fmla="*/ 166 h 166"/>
                <a:gd name="T34" fmla="*/ 20 w 34"/>
                <a:gd name="T35" fmla="*/ 156 h 166"/>
                <a:gd name="T36" fmla="*/ 14 w 34"/>
                <a:gd name="T37" fmla="*/ 142 h 166"/>
                <a:gd name="T38" fmla="*/ 3 w 34"/>
                <a:gd name="T39" fmla="*/ 112 h 166"/>
                <a:gd name="T40" fmla="*/ 0 w 34"/>
                <a:gd name="T41" fmla="*/ 81 h 166"/>
                <a:gd name="T42" fmla="*/ 0 w 34"/>
                <a:gd name="T43" fmla="*/ 51 h 166"/>
                <a:gd name="T44" fmla="*/ 0 w 34"/>
                <a:gd name="T4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66">
                  <a:moveTo>
                    <a:pt x="0" y="51"/>
                  </a:moveTo>
                  <a:lnTo>
                    <a:pt x="0" y="51"/>
                  </a:lnTo>
                  <a:lnTo>
                    <a:pt x="0" y="0"/>
                  </a:lnTo>
                  <a:lnTo>
                    <a:pt x="0" y="0"/>
                  </a:lnTo>
                  <a:lnTo>
                    <a:pt x="3" y="0"/>
                  </a:lnTo>
                  <a:lnTo>
                    <a:pt x="3" y="0"/>
                  </a:lnTo>
                  <a:lnTo>
                    <a:pt x="3" y="51"/>
                  </a:lnTo>
                  <a:lnTo>
                    <a:pt x="3" y="51"/>
                  </a:lnTo>
                  <a:lnTo>
                    <a:pt x="3" y="51"/>
                  </a:lnTo>
                  <a:lnTo>
                    <a:pt x="3" y="81"/>
                  </a:lnTo>
                  <a:lnTo>
                    <a:pt x="7" y="112"/>
                  </a:lnTo>
                  <a:lnTo>
                    <a:pt x="17" y="139"/>
                  </a:lnTo>
                  <a:lnTo>
                    <a:pt x="24" y="152"/>
                  </a:lnTo>
                  <a:lnTo>
                    <a:pt x="34" y="163"/>
                  </a:lnTo>
                  <a:lnTo>
                    <a:pt x="34" y="163"/>
                  </a:lnTo>
                  <a:lnTo>
                    <a:pt x="30" y="166"/>
                  </a:lnTo>
                  <a:lnTo>
                    <a:pt x="30" y="166"/>
                  </a:lnTo>
                  <a:lnTo>
                    <a:pt x="20" y="156"/>
                  </a:lnTo>
                  <a:lnTo>
                    <a:pt x="14" y="142"/>
                  </a:lnTo>
                  <a:lnTo>
                    <a:pt x="3" y="112"/>
                  </a:lnTo>
                  <a:lnTo>
                    <a:pt x="0" y="81"/>
                  </a:lnTo>
                  <a:lnTo>
                    <a:pt x="0" y="51"/>
                  </a:lnTo>
                  <a:lnTo>
                    <a:pt x="0" y="5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34"/>
            <p:cNvSpPr>
              <a:spLocks/>
            </p:cNvSpPr>
            <p:nvPr/>
          </p:nvSpPr>
          <p:spPr bwMode="auto">
            <a:xfrm>
              <a:off x="6917" y="1400"/>
              <a:ext cx="31" cy="172"/>
            </a:xfrm>
            <a:custGeom>
              <a:avLst/>
              <a:gdLst>
                <a:gd name="T0" fmla="*/ 4 w 31"/>
                <a:gd name="T1" fmla="*/ 88 h 172"/>
                <a:gd name="T2" fmla="*/ 4 w 31"/>
                <a:gd name="T3" fmla="*/ 88 h 172"/>
                <a:gd name="T4" fmla="*/ 0 w 31"/>
                <a:gd name="T5" fmla="*/ 50 h 172"/>
                <a:gd name="T6" fmla="*/ 0 w 31"/>
                <a:gd name="T7" fmla="*/ 50 h 172"/>
                <a:gd name="T8" fmla="*/ 0 w 31"/>
                <a:gd name="T9" fmla="*/ 50 h 172"/>
                <a:gd name="T10" fmla="*/ 4 w 31"/>
                <a:gd name="T11" fmla="*/ 0 h 172"/>
                <a:gd name="T12" fmla="*/ 4 w 31"/>
                <a:gd name="T13" fmla="*/ 0 h 172"/>
                <a:gd name="T14" fmla="*/ 4 w 31"/>
                <a:gd name="T15" fmla="*/ 0 h 172"/>
                <a:gd name="T16" fmla="*/ 4 w 31"/>
                <a:gd name="T17" fmla="*/ 0 h 172"/>
                <a:gd name="T18" fmla="*/ 4 w 31"/>
                <a:gd name="T19" fmla="*/ 0 h 172"/>
                <a:gd name="T20" fmla="*/ 7 w 31"/>
                <a:gd name="T21" fmla="*/ 0 h 172"/>
                <a:gd name="T22" fmla="*/ 7 w 31"/>
                <a:gd name="T23" fmla="*/ 0 h 172"/>
                <a:gd name="T24" fmla="*/ 7 w 31"/>
                <a:gd name="T25" fmla="*/ 0 h 172"/>
                <a:gd name="T26" fmla="*/ 7 w 31"/>
                <a:gd name="T27" fmla="*/ 0 h 172"/>
                <a:gd name="T28" fmla="*/ 7 w 31"/>
                <a:gd name="T29" fmla="*/ 0 h 172"/>
                <a:gd name="T30" fmla="*/ 7 w 31"/>
                <a:gd name="T31" fmla="*/ 50 h 172"/>
                <a:gd name="T32" fmla="*/ 7 w 31"/>
                <a:gd name="T33" fmla="*/ 50 h 172"/>
                <a:gd name="T34" fmla="*/ 7 w 31"/>
                <a:gd name="T35" fmla="*/ 50 h 172"/>
                <a:gd name="T36" fmla="*/ 7 w 31"/>
                <a:gd name="T37" fmla="*/ 88 h 172"/>
                <a:gd name="T38" fmla="*/ 7 w 31"/>
                <a:gd name="T39" fmla="*/ 88 h 172"/>
                <a:gd name="T40" fmla="*/ 7 w 31"/>
                <a:gd name="T41" fmla="*/ 88 h 172"/>
                <a:gd name="T42" fmla="*/ 14 w 31"/>
                <a:gd name="T43" fmla="*/ 132 h 172"/>
                <a:gd name="T44" fmla="*/ 21 w 31"/>
                <a:gd name="T45" fmla="*/ 152 h 172"/>
                <a:gd name="T46" fmla="*/ 31 w 31"/>
                <a:gd name="T47" fmla="*/ 172 h 172"/>
                <a:gd name="T48" fmla="*/ 31 w 31"/>
                <a:gd name="T49" fmla="*/ 172 h 172"/>
                <a:gd name="T50" fmla="*/ 27 w 31"/>
                <a:gd name="T51" fmla="*/ 172 h 172"/>
                <a:gd name="T52" fmla="*/ 27 w 31"/>
                <a:gd name="T53" fmla="*/ 172 h 172"/>
                <a:gd name="T54" fmla="*/ 17 w 31"/>
                <a:gd name="T55" fmla="*/ 155 h 172"/>
                <a:gd name="T56" fmla="*/ 10 w 31"/>
                <a:gd name="T57" fmla="*/ 132 h 172"/>
                <a:gd name="T58" fmla="*/ 4 w 31"/>
                <a:gd name="T59" fmla="*/ 88 h 172"/>
                <a:gd name="T60" fmla="*/ 4 w 31"/>
                <a:gd name="T61"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2">
                  <a:moveTo>
                    <a:pt x="4" y="88"/>
                  </a:moveTo>
                  <a:lnTo>
                    <a:pt x="4" y="88"/>
                  </a:lnTo>
                  <a:lnTo>
                    <a:pt x="0" y="50"/>
                  </a:lnTo>
                  <a:lnTo>
                    <a:pt x="0" y="50"/>
                  </a:lnTo>
                  <a:lnTo>
                    <a:pt x="0" y="50"/>
                  </a:lnTo>
                  <a:lnTo>
                    <a:pt x="4" y="0"/>
                  </a:lnTo>
                  <a:lnTo>
                    <a:pt x="4" y="0"/>
                  </a:lnTo>
                  <a:lnTo>
                    <a:pt x="4" y="0"/>
                  </a:lnTo>
                  <a:lnTo>
                    <a:pt x="4" y="0"/>
                  </a:lnTo>
                  <a:lnTo>
                    <a:pt x="4" y="0"/>
                  </a:lnTo>
                  <a:lnTo>
                    <a:pt x="7" y="0"/>
                  </a:lnTo>
                  <a:lnTo>
                    <a:pt x="7" y="0"/>
                  </a:lnTo>
                  <a:lnTo>
                    <a:pt x="7" y="0"/>
                  </a:lnTo>
                  <a:lnTo>
                    <a:pt x="7" y="0"/>
                  </a:lnTo>
                  <a:lnTo>
                    <a:pt x="7" y="0"/>
                  </a:lnTo>
                  <a:lnTo>
                    <a:pt x="7" y="50"/>
                  </a:lnTo>
                  <a:lnTo>
                    <a:pt x="7" y="50"/>
                  </a:lnTo>
                  <a:lnTo>
                    <a:pt x="7" y="50"/>
                  </a:lnTo>
                  <a:lnTo>
                    <a:pt x="7" y="88"/>
                  </a:lnTo>
                  <a:lnTo>
                    <a:pt x="7" y="88"/>
                  </a:lnTo>
                  <a:lnTo>
                    <a:pt x="7" y="88"/>
                  </a:lnTo>
                  <a:lnTo>
                    <a:pt x="14" y="132"/>
                  </a:lnTo>
                  <a:lnTo>
                    <a:pt x="21" y="152"/>
                  </a:lnTo>
                  <a:lnTo>
                    <a:pt x="31" y="172"/>
                  </a:lnTo>
                  <a:lnTo>
                    <a:pt x="31" y="172"/>
                  </a:lnTo>
                  <a:lnTo>
                    <a:pt x="27" y="172"/>
                  </a:lnTo>
                  <a:lnTo>
                    <a:pt x="27" y="172"/>
                  </a:lnTo>
                  <a:lnTo>
                    <a:pt x="17" y="155"/>
                  </a:lnTo>
                  <a:lnTo>
                    <a:pt x="10" y="132"/>
                  </a:lnTo>
                  <a:lnTo>
                    <a:pt x="4" y="88"/>
                  </a:lnTo>
                  <a:lnTo>
                    <a:pt x="4" y="88"/>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35"/>
            <p:cNvSpPr>
              <a:spLocks noEditPoints="1"/>
            </p:cNvSpPr>
            <p:nvPr/>
          </p:nvSpPr>
          <p:spPr bwMode="auto">
            <a:xfrm>
              <a:off x="6961" y="1373"/>
              <a:ext cx="34" cy="182"/>
            </a:xfrm>
            <a:custGeom>
              <a:avLst/>
              <a:gdLst>
                <a:gd name="T0" fmla="*/ 31 w 34"/>
                <a:gd name="T1" fmla="*/ 182 h 182"/>
                <a:gd name="T2" fmla="*/ 31 w 34"/>
                <a:gd name="T3" fmla="*/ 182 h 182"/>
                <a:gd name="T4" fmla="*/ 31 w 34"/>
                <a:gd name="T5" fmla="*/ 182 h 182"/>
                <a:gd name="T6" fmla="*/ 31 w 34"/>
                <a:gd name="T7" fmla="*/ 182 h 182"/>
                <a:gd name="T8" fmla="*/ 31 w 34"/>
                <a:gd name="T9" fmla="*/ 182 h 182"/>
                <a:gd name="T10" fmla="*/ 31 w 34"/>
                <a:gd name="T11" fmla="*/ 182 h 182"/>
                <a:gd name="T12" fmla="*/ 31 w 34"/>
                <a:gd name="T13" fmla="*/ 182 h 182"/>
                <a:gd name="T14" fmla="*/ 31 w 34"/>
                <a:gd name="T15" fmla="*/ 182 h 182"/>
                <a:gd name="T16" fmla="*/ 31 w 34"/>
                <a:gd name="T17" fmla="*/ 182 h 182"/>
                <a:gd name="T18" fmla="*/ 31 w 34"/>
                <a:gd name="T19" fmla="*/ 182 h 182"/>
                <a:gd name="T20" fmla="*/ 31 w 34"/>
                <a:gd name="T21" fmla="*/ 182 h 182"/>
                <a:gd name="T22" fmla="*/ 27 w 34"/>
                <a:gd name="T23" fmla="*/ 179 h 182"/>
                <a:gd name="T24" fmla="*/ 27 w 34"/>
                <a:gd name="T25" fmla="*/ 179 h 182"/>
                <a:gd name="T26" fmla="*/ 27 w 34"/>
                <a:gd name="T27" fmla="*/ 179 h 182"/>
                <a:gd name="T28" fmla="*/ 24 w 34"/>
                <a:gd name="T29" fmla="*/ 172 h 182"/>
                <a:gd name="T30" fmla="*/ 24 w 34"/>
                <a:gd name="T31" fmla="*/ 172 h 182"/>
                <a:gd name="T32" fmla="*/ 24 w 34"/>
                <a:gd name="T33" fmla="*/ 172 h 182"/>
                <a:gd name="T34" fmla="*/ 14 w 34"/>
                <a:gd name="T35" fmla="*/ 145 h 182"/>
                <a:gd name="T36" fmla="*/ 14 w 34"/>
                <a:gd name="T37" fmla="*/ 145 h 182"/>
                <a:gd name="T38" fmla="*/ 14 w 34"/>
                <a:gd name="T39" fmla="*/ 145 h 182"/>
                <a:gd name="T40" fmla="*/ 4 w 34"/>
                <a:gd name="T41" fmla="*/ 104 h 182"/>
                <a:gd name="T42" fmla="*/ 0 w 34"/>
                <a:gd name="T43" fmla="*/ 77 h 182"/>
                <a:gd name="T44" fmla="*/ 0 w 34"/>
                <a:gd name="T45" fmla="*/ 50 h 182"/>
                <a:gd name="T46" fmla="*/ 0 w 34"/>
                <a:gd name="T47" fmla="*/ 50 h 182"/>
                <a:gd name="T48" fmla="*/ 0 w 34"/>
                <a:gd name="T49" fmla="*/ 50 h 182"/>
                <a:gd name="T50" fmla="*/ 0 w 34"/>
                <a:gd name="T51" fmla="*/ 23 h 182"/>
                <a:gd name="T52" fmla="*/ 4 w 34"/>
                <a:gd name="T53" fmla="*/ 0 h 182"/>
                <a:gd name="T54" fmla="*/ 4 w 34"/>
                <a:gd name="T55" fmla="*/ 0 h 182"/>
                <a:gd name="T56" fmla="*/ 4 w 34"/>
                <a:gd name="T57" fmla="*/ 0 h 182"/>
                <a:gd name="T58" fmla="*/ 7 w 34"/>
                <a:gd name="T59" fmla="*/ 0 h 182"/>
                <a:gd name="T60" fmla="*/ 7 w 34"/>
                <a:gd name="T61" fmla="*/ 0 h 182"/>
                <a:gd name="T62" fmla="*/ 4 w 34"/>
                <a:gd name="T63" fmla="*/ 23 h 182"/>
                <a:gd name="T64" fmla="*/ 4 w 34"/>
                <a:gd name="T65" fmla="*/ 50 h 182"/>
                <a:gd name="T66" fmla="*/ 4 w 34"/>
                <a:gd name="T67" fmla="*/ 50 h 182"/>
                <a:gd name="T68" fmla="*/ 4 w 34"/>
                <a:gd name="T69" fmla="*/ 50 h 182"/>
                <a:gd name="T70" fmla="*/ 4 w 34"/>
                <a:gd name="T71" fmla="*/ 77 h 182"/>
                <a:gd name="T72" fmla="*/ 7 w 34"/>
                <a:gd name="T73" fmla="*/ 101 h 182"/>
                <a:gd name="T74" fmla="*/ 17 w 34"/>
                <a:gd name="T75" fmla="*/ 142 h 182"/>
                <a:gd name="T76" fmla="*/ 27 w 34"/>
                <a:gd name="T77" fmla="*/ 169 h 182"/>
                <a:gd name="T78" fmla="*/ 34 w 34"/>
                <a:gd name="T79" fmla="*/ 179 h 182"/>
                <a:gd name="T80" fmla="*/ 34 w 34"/>
                <a:gd name="T81" fmla="*/ 179 h 182"/>
                <a:gd name="T82" fmla="*/ 34 w 34"/>
                <a:gd name="T83" fmla="*/ 179 h 182"/>
                <a:gd name="T84" fmla="*/ 34 w 34"/>
                <a:gd name="T85" fmla="*/ 179 h 182"/>
                <a:gd name="T86" fmla="*/ 31 w 34"/>
                <a:gd name="T87" fmla="*/ 182 h 182"/>
                <a:gd name="T88" fmla="*/ 31 w 34"/>
                <a:gd name="T89" fmla="*/ 179 h 182"/>
                <a:gd name="T90" fmla="*/ 31 w 34"/>
                <a:gd name="T91" fmla="*/ 182 h 182"/>
                <a:gd name="T92" fmla="*/ 34 w 34"/>
                <a:gd name="T93" fmla="*/ 182 h 182"/>
                <a:gd name="T94" fmla="*/ 34 w 34"/>
                <a:gd name="T95" fmla="*/ 182 h 182"/>
                <a:gd name="T96" fmla="*/ 34 w 34"/>
                <a:gd name="T97" fmla="*/ 182 h 182"/>
                <a:gd name="T98" fmla="*/ 34 w 34"/>
                <a:gd name="T99" fmla="*/ 182 h 182"/>
                <a:gd name="T100" fmla="*/ 34 w 34"/>
                <a:gd name="T101" fmla="*/ 182 h 182"/>
                <a:gd name="T102" fmla="*/ 31 w 34"/>
                <a:gd name="T103" fmla="*/ 182 h 182"/>
                <a:gd name="T104" fmla="*/ 31 w 34"/>
                <a:gd name="T105" fmla="*/ 182 h 182"/>
                <a:gd name="T106" fmla="*/ 31 w 34"/>
                <a:gd name="T107" fmla="*/ 182 h 182"/>
                <a:gd name="T108" fmla="*/ 31 w 34"/>
                <a:gd name="T109" fmla="*/ 182 h 182"/>
                <a:gd name="T110" fmla="*/ 31 w 34"/>
                <a:gd name="T111" fmla="*/ 182 h 182"/>
                <a:gd name="T112" fmla="*/ 31 w 34"/>
                <a:gd name="T113" fmla="*/ 182 h 182"/>
                <a:gd name="T114" fmla="*/ 31 w 34"/>
                <a:gd name="T115" fmla="*/ 182 h 182"/>
                <a:gd name="T116" fmla="*/ 31 w 34"/>
                <a:gd name="T117" fmla="*/ 182 h 182"/>
                <a:gd name="T118" fmla="*/ 31 w 34"/>
                <a:gd name="T119" fmla="*/ 182 h 182"/>
                <a:gd name="T120" fmla="*/ 31 w 34"/>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182">
                  <a:moveTo>
                    <a:pt x="31" y="182"/>
                  </a:moveTo>
                  <a:lnTo>
                    <a:pt x="31" y="182"/>
                  </a:lnTo>
                  <a:lnTo>
                    <a:pt x="31" y="182"/>
                  </a:lnTo>
                  <a:lnTo>
                    <a:pt x="31" y="182"/>
                  </a:lnTo>
                  <a:lnTo>
                    <a:pt x="31" y="182"/>
                  </a:lnTo>
                  <a:lnTo>
                    <a:pt x="31" y="182"/>
                  </a:lnTo>
                  <a:lnTo>
                    <a:pt x="31" y="182"/>
                  </a:lnTo>
                  <a:lnTo>
                    <a:pt x="31" y="182"/>
                  </a:lnTo>
                  <a:lnTo>
                    <a:pt x="31" y="182"/>
                  </a:lnTo>
                  <a:lnTo>
                    <a:pt x="31" y="182"/>
                  </a:lnTo>
                  <a:lnTo>
                    <a:pt x="31" y="182"/>
                  </a:lnTo>
                  <a:lnTo>
                    <a:pt x="27" y="179"/>
                  </a:lnTo>
                  <a:lnTo>
                    <a:pt x="27" y="179"/>
                  </a:lnTo>
                  <a:lnTo>
                    <a:pt x="27" y="179"/>
                  </a:lnTo>
                  <a:lnTo>
                    <a:pt x="24" y="172"/>
                  </a:lnTo>
                  <a:lnTo>
                    <a:pt x="24" y="172"/>
                  </a:lnTo>
                  <a:lnTo>
                    <a:pt x="24" y="172"/>
                  </a:lnTo>
                  <a:lnTo>
                    <a:pt x="14" y="145"/>
                  </a:lnTo>
                  <a:lnTo>
                    <a:pt x="14" y="145"/>
                  </a:lnTo>
                  <a:lnTo>
                    <a:pt x="14" y="145"/>
                  </a:lnTo>
                  <a:lnTo>
                    <a:pt x="4" y="104"/>
                  </a:lnTo>
                  <a:lnTo>
                    <a:pt x="0" y="77"/>
                  </a:lnTo>
                  <a:lnTo>
                    <a:pt x="0" y="50"/>
                  </a:lnTo>
                  <a:lnTo>
                    <a:pt x="0" y="50"/>
                  </a:lnTo>
                  <a:lnTo>
                    <a:pt x="0" y="50"/>
                  </a:lnTo>
                  <a:lnTo>
                    <a:pt x="0" y="23"/>
                  </a:lnTo>
                  <a:lnTo>
                    <a:pt x="4" y="0"/>
                  </a:lnTo>
                  <a:lnTo>
                    <a:pt x="4" y="0"/>
                  </a:lnTo>
                  <a:lnTo>
                    <a:pt x="4" y="0"/>
                  </a:lnTo>
                  <a:lnTo>
                    <a:pt x="7" y="0"/>
                  </a:lnTo>
                  <a:lnTo>
                    <a:pt x="7" y="0"/>
                  </a:lnTo>
                  <a:lnTo>
                    <a:pt x="4" y="23"/>
                  </a:lnTo>
                  <a:lnTo>
                    <a:pt x="4" y="50"/>
                  </a:lnTo>
                  <a:lnTo>
                    <a:pt x="4" y="50"/>
                  </a:lnTo>
                  <a:lnTo>
                    <a:pt x="4" y="50"/>
                  </a:lnTo>
                  <a:lnTo>
                    <a:pt x="4" y="77"/>
                  </a:lnTo>
                  <a:lnTo>
                    <a:pt x="7" y="101"/>
                  </a:lnTo>
                  <a:lnTo>
                    <a:pt x="17" y="142"/>
                  </a:lnTo>
                  <a:lnTo>
                    <a:pt x="27" y="169"/>
                  </a:lnTo>
                  <a:lnTo>
                    <a:pt x="34" y="179"/>
                  </a:lnTo>
                  <a:lnTo>
                    <a:pt x="34" y="179"/>
                  </a:lnTo>
                  <a:lnTo>
                    <a:pt x="34" y="179"/>
                  </a:lnTo>
                  <a:lnTo>
                    <a:pt x="34" y="179"/>
                  </a:lnTo>
                  <a:lnTo>
                    <a:pt x="31" y="182"/>
                  </a:lnTo>
                  <a:lnTo>
                    <a:pt x="31" y="179"/>
                  </a:lnTo>
                  <a:lnTo>
                    <a:pt x="31" y="182"/>
                  </a:lnTo>
                  <a:lnTo>
                    <a:pt x="34" y="182"/>
                  </a:lnTo>
                  <a:lnTo>
                    <a:pt x="34" y="182"/>
                  </a:lnTo>
                  <a:lnTo>
                    <a:pt x="34" y="182"/>
                  </a:lnTo>
                  <a:lnTo>
                    <a:pt x="34" y="182"/>
                  </a:lnTo>
                  <a:lnTo>
                    <a:pt x="34" y="182"/>
                  </a:lnTo>
                  <a:lnTo>
                    <a:pt x="31" y="182"/>
                  </a:lnTo>
                  <a:lnTo>
                    <a:pt x="31" y="182"/>
                  </a:lnTo>
                  <a:lnTo>
                    <a:pt x="31" y="182"/>
                  </a:lnTo>
                  <a:lnTo>
                    <a:pt x="31" y="182"/>
                  </a:lnTo>
                  <a:lnTo>
                    <a:pt x="31" y="182"/>
                  </a:lnTo>
                  <a:close/>
                  <a:moveTo>
                    <a:pt x="31" y="182"/>
                  </a:moveTo>
                  <a:lnTo>
                    <a:pt x="31" y="182"/>
                  </a:lnTo>
                  <a:lnTo>
                    <a:pt x="31" y="182"/>
                  </a:lnTo>
                  <a:lnTo>
                    <a:pt x="31" y="182"/>
                  </a:lnTo>
                  <a:lnTo>
                    <a:pt x="31" y="182"/>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36"/>
            <p:cNvSpPr>
              <a:spLocks/>
            </p:cNvSpPr>
            <p:nvPr/>
          </p:nvSpPr>
          <p:spPr bwMode="auto">
            <a:xfrm>
              <a:off x="6149" y="1907"/>
              <a:ext cx="582" cy="504"/>
            </a:xfrm>
            <a:custGeom>
              <a:avLst/>
              <a:gdLst>
                <a:gd name="T0" fmla="*/ 555 w 582"/>
                <a:gd name="T1" fmla="*/ 331 h 504"/>
                <a:gd name="T2" fmla="*/ 555 w 582"/>
                <a:gd name="T3" fmla="*/ 331 h 504"/>
                <a:gd name="T4" fmla="*/ 443 w 582"/>
                <a:gd name="T5" fmla="*/ 284 h 504"/>
                <a:gd name="T6" fmla="*/ 345 w 582"/>
                <a:gd name="T7" fmla="*/ 233 h 504"/>
                <a:gd name="T8" fmla="*/ 298 w 582"/>
                <a:gd name="T9" fmla="*/ 206 h 504"/>
                <a:gd name="T10" fmla="*/ 254 w 582"/>
                <a:gd name="T11" fmla="*/ 179 h 504"/>
                <a:gd name="T12" fmla="*/ 254 w 582"/>
                <a:gd name="T13" fmla="*/ 179 h 504"/>
                <a:gd name="T14" fmla="*/ 169 w 582"/>
                <a:gd name="T15" fmla="*/ 118 h 504"/>
                <a:gd name="T16" fmla="*/ 108 w 582"/>
                <a:gd name="T17" fmla="*/ 71 h 504"/>
                <a:gd name="T18" fmla="*/ 68 w 582"/>
                <a:gd name="T19" fmla="*/ 34 h 504"/>
                <a:gd name="T20" fmla="*/ 44 w 582"/>
                <a:gd name="T21" fmla="*/ 7 h 504"/>
                <a:gd name="T22" fmla="*/ 44 w 582"/>
                <a:gd name="T23" fmla="*/ 7 h 504"/>
                <a:gd name="T24" fmla="*/ 37 w 582"/>
                <a:gd name="T25" fmla="*/ 0 h 504"/>
                <a:gd name="T26" fmla="*/ 27 w 582"/>
                <a:gd name="T27" fmla="*/ 0 h 504"/>
                <a:gd name="T28" fmla="*/ 20 w 582"/>
                <a:gd name="T29" fmla="*/ 7 h 504"/>
                <a:gd name="T30" fmla="*/ 14 w 582"/>
                <a:gd name="T31" fmla="*/ 13 h 504"/>
                <a:gd name="T32" fmla="*/ 7 w 582"/>
                <a:gd name="T33" fmla="*/ 20 h 504"/>
                <a:gd name="T34" fmla="*/ 0 w 582"/>
                <a:gd name="T35" fmla="*/ 30 h 504"/>
                <a:gd name="T36" fmla="*/ 0 w 582"/>
                <a:gd name="T37" fmla="*/ 37 h 504"/>
                <a:gd name="T38" fmla="*/ 0 w 582"/>
                <a:gd name="T39" fmla="*/ 47 h 504"/>
                <a:gd name="T40" fmla="*/ 0 w 582"/>
                <a:gd name="T41" fmla="*/ 47 h 504"/>
                <a:gd name="T42" fmla="*/ 54 w 582"/>
                <a:gd name="T43" fmla="*/ 108 h 504"/>
                <a:gd name="T44" fmla="*/ 108 w 582"/>
                <a:gd name="T45" fmla="*/ 169 h 504"/>
                <a:gd name="T46" fmla="*/ 179 w 582"/>
                <a:gd name="T47" fmla="*/ 240 h 504"/>
                <a:gd name="T48" fmla="*/ 257 w 582"/>
                <a:gd name="T49" fmla="*/ 314 h 504"/>
                <a:gd name="T50" fmla="*/ 345 w 582"/>
                <a:gd name="T51" fmla="*/ 389 h 504"/>
                <a:gd name="T52" fmla="*/ 389 w 582"/>
                <a:gd name="T53" fmla="*/ 423 h 504"/>
                <a:gd name="T54" fmla="*/ 433 w 582"/>
                <a:gd name="T55" fmla="*/ 453 h 504"/>
                <a:gd name="T56" fmla="*/ 477 w 582"/>
                <a:gd name="T57" fmla="*/ 480 h 504"/>
                <a:gd name="T58" fmla="*/ 521 w 582"/>
                <a:gd name="T59" fmla="*/ 504 h 504"/>
                <a:gd name="T60" fmla="*/ 521 w 582"/>
                <a:gd name="T61" fmla="*/ 504 h 504"/>
                <a:gd name="T62" fmla="*/ 538 w 582"/>
                <a:gd name="T63" fmla="*/ 480 h 504"/>
                <a:gd name="T64" fmla="*/ 552 w 582"/>
                <a:gd name="T65" fmla="*/ 456 h 504"/>
                <a:gd name="T66" fmla="*/ 565 w 582"/>
                <a:gd name="T67" fmla="*/ 429 h 504"/>
                <a:gd name="T68" fmla="*/ 575 w 582"/>
                <a:gd name="T69" fmla="*/ 402 h 504"/>
                <a:gd name="T70" fmla="*/ 579 w 582"/>
                <a:gd name="T71" fmla="*/ 385 h 504"/>
                <a:gd name="T72" fmla="*/ 582 w 582"/>
                <a:gd name="T73" fmla="*/ 372 h 504"/>
                <a:gd name="T74" fmla="*/ 579 w 582"/>
                <a:gd name="T75" fmla="*/ 362 h 504"/>
                <a:gd name="T76" fmla="*/ 575 w 582"/>
                <a:gd name="T77" fmla="*/ 348 h 504"/>
                <a:gd name="T78" fmla="*/ 565 w 582"/>
                <a:gd name="T79" fmla="*/ 341 h 504"/>
                <a:gd name="T80" fmla="*/ 555 w 582"/>
                <a:gd name="T81" fmla="*/ 331 h 504"/>
                <a:gd name="T82" fmla="*/ 555 w 582"/>
                <a:gd name="T83"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504">
                  <a:moveTo>
                    <a:pt x="555" y="331"/>
                  </a:moveTo>
                  <a:lnTo>
                    <a:pt x="555" y="331"/>
                  </a:lnTo>
                  <a:lnTo>
                    <a:pt x="443" y="284"/>
                  </a:lnTo>
                  <a:lnTo>
                    <a:pt x="345" y="233"/>
                  </a:lnTo>
                  <a:lnTo>
                    <a:pt x="298" y="206"/>
                  </a:lnTo>
                  <a:lnTo>
                    <a:pt x="254" y="179"/>
                  </a:lnTo>
                  <a:lnTo>
                    <a:pt x="254" y="179"/>
                  </a:lnTo>
                  <a:lnTo>
                    <a:pt x="169" y="118"/>
                  </a:lnTo>
                  <a:lnTo>
                    <a:pt x="108" y="71"/>
                  </a:lnTo>
                  <a:lnTo>
                    <a:pt x="68" y="34"/>
                  </a:lnTo>
                  <a:lnTo>
                    <a:pt x="44" y="7"/>
                  </a:lnTo>
                  <a:lnTo>
                    <a:pt x="44" y="7"/>
                  </a:lnTo>
                  <a:lnTo>
                    <a:pt x="37" y="0"/>
                  </a:lnTo>
                  <a:lnTo>
                    <a:pt x="27" y="0"/>
                  </a:lnTo>
                  <a:lnTo>
                    <a:pt x="20" y="7"/>
                  </a:lnTo>
                  <a:lnTo>
                    <a:pt x="14" y="13"/>
                  </a:lnTo>
                  <a:lnTo>
                    <a:pt x="7" y="20"/>
                  </a:lnTo>
                  <a:lnTo>
                    <a:pt x="0" y="30"/>
                  </a:lnTo>
                  <a:lnTo>
                    <a:pt x="0" y="37"/>
                  </a:lnTo>
                  <a:lnTo>
                    <a:pt x="0" y="47"/>
                  </a:lnTo>
                  <a:lnTo>
                    <a:pt x="0" y="47"/>
                  </a:lnTo>
                  <a:lnTo>
                    <a:pt x="54" y="108"/>
                  </a:lnTo>
                  <a:lnTo>
                    <a:pt x="108" y="169"/>
                  </a:lnTo>
                  <a:lnTo>
                    <a:pt x="179" y="240"/>
                  </a:lnTo>
                  <a:lnTo>
                    <a:pt x="257" y="314"/>
                  </a:lnTo>
                  <a:lnTo>
                    <a:pt x="345" y="389"/>
                  </a:lnTo>
                  <a:lnTo>
                    <a:pt x="389" y="423"/>
                  </a:lnTo>
                  <a:lnTo>
                    <a:pt x="433" y="453"/>
                  </a:lnTo>
                  <a:lnTo>
                    <a:pt x="477" y="480"/>
                  </a:lnTo>
                  <a:lnTo>
                    <a:pt x="521" y="504"/>
                  </a:lnTo>
                  <a:lnTo>
                    <a:pt x="521" y="504"/>
                  </a:lnTo>
                  <a:lnTo>
                    <a:pt x="538" y="480"/>
                  </a:lnTo>
                  <a:lnTo>
                    <a:pt x="552" y="456"/>
                  </a:lnTo>
                  <a:lnTo>
                    <a:pt x="565" y="429"/>
                  </a:lnTo>
                  <a:lnTo>
                    <a:pt x="575" y="402"/>
                  </a:lnTo>
                  <a:lnTo>
                    <a:pt x="579" y="385"/>
                  </a:lnTo>
                  <a:lnTo>
                    <a:pt x="582" y="372"/>
                  </a:lnTo>
                  <a:lnTo>
                    <a:pt x="579" y="362"/>
                  </a:lnTo>
                  <a:lnTo>
                    <a:pt x="575" y="348"/>
                  </a:lnTo>
                  <a:lnTo>
                    <a:pt x="565" y="341"/>
                  </a:lnTo>
                  <a:lnTo>
                    <a:pt x="555" y="331"/>
                  </a:lnTo>
                  <a:lnTo>
                    <a:pt x="555" y="33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37"/>
            <p:cNvSpPr>
              <a:spLocks/>
            </p:cNvSpPr>
            <p:nvPr/>
          </p:nvSpPr>
          <p:spPr bwMode="auto">
            <a:xfrm>
              <a:off x="6691" y="1549"/>
              <a:ext cx="321" cy="77"/>
            </a:xfrm>
            <a:custGeom>
              <a:avLst/>
              <a:gdLst>
                <a:gd name="T0" fmla="*/ 321 w 321"/>
                <a:gd name="T1" fmla="*/ 0 h 77"/>
                <a:gd name="T2" fmla="*/ 321 w 321"/>
                <a:gd name="T3" fmla="*/ 0 h 77"/>
                <a:gd name="T4" fmla="*/ 301 w 321"/>
                <a:gd name="T5" fmla="*/ 10 h 77"/>
                <a:gd name="T6" fmla="*/ 274 w 321"/>
                <a:gd name="T7" fmla="*/ 20 h 77"/>
                <a:gd name="T8" fmla="*/ 236 w 321"/>
                <a:gd name="T9" fmla="*/ 30 h 77"/>
                <a:gd name="T10" fmla="*/ 189 w 321"/>
                <a:gd name="T11" fmla="*/ 43 h 77"/>
                <a:gd name="T12" fmla="*/ 135 w 321"/>
                <a:gd name="T13" fmla="*/ 50 h 77"/>
                <a:gd name="T14" fmla="*/ 71 w 321"/>
                <a:gd name="T15" fmla="*/ 57 h 77"/>
                <a:gd name="T16" fmla="*/ 0 w 321"/>
                <a:gd name="T17" fmla="*/ 57 h 77"/>
                <a:gd name="T18" fmla="*/ 0 w 321"/>
                <a:gd name="T19" fmla="*/ 57 h 77"/>
                <a:gd name="T20" fmla="*/ 23 w 321"/>
                <a:gd name="T21" fmla="*/ 67 h 77"/>
                <a:gd name="T22" fmla="*/ 50 w 321"/>
                <a:gd name="T23" fmla="*/ 74 h 77"/>
                <a:gd name="T24" fmla="*/ 87 w 321"/>
                <a:gd name="T25" fmla="*/ 77 h 77"/>
                <a:gd name="T26" fmla="*/ 135 w 321"/>
                <a:gd name="T27" fmla="*/ 74 h 77"/>
                <a:gd name="T28" fmla="*/ 159 w 321"/>
                <a:gd name="T29" fmla="*/ 71 h 77"/>
                <a:gd name="T30" fmla="*/ 189 w 321"/>
                <a:gd name="T31" fmla="*/ 64 h 77"/>
                <a:gd name="T32" fmla="*/ 219 w 321"/>
                <a:gd name="T33" fmla="*/ 54 h 77"/>
                <a:gd name="T34" fmla="*/ 250 w 321"/>
                <a:gd name="T35" fmla="*/ 40 h 77"/>
                <a:gd name="T36" fmla="*/ 287 w 321"/>
                <a:gd name="T37" fmla="*/ 20 h 77"/>
                <a:gd name="T38" fmla="*/ 321 w 321"/>
                <a:gd name="T39" fmla="*/ 0 h 77"/>
                <a:gd name="T40" fmla="*/ 321 w 321"/>
                <a:gd name="T4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77">
                  <a:moveTo>
                    <a:pt x="321" y="0"/>
                  </a:moveTo>
                  <a:lnTo>
                    <a:pt x="321" y="0"/>
                  </a:lnTo>
                  <a:lnTo>
                    <a:pt x="301" y="10"/>
                  </a:lnTo>
                  <a:lnTo>
                    <a:pt x="274" y="20"/>
                  </a:lnTo>
                  <a:lnTo>
                    <a:pt x="236" y="30"/>
                  </a:lnTo>
                  <a:lnTo>
                    <a:pt x="189" y="43"/>
                  </a:lnTo>
                  <a:lnTo>
                    <a:pt x="135" y="50"/>
                  </a:lnTo>
                  <a:lnTo>
                    <a:pt x="71" y="57"/>
                  </a:lnTo>
                  <a:lnTo>
                    <a:pt x="0" y="57"/>
                  </a:lnTo>
                  <a:lnTo>
                    <a:pt x="0" y="57"/>
                  </a:lnTo>
                  <a:lnTo>
                    <a:pt x="23" y="67"/>
                  </a:lnTo>
                  <a:lnTo>
                    <a:pt x="50" y="74"/>
                  </a:lnTo>
                  <a:lnTo>
                    <a:pt x="87" y="77"/>
                  </a:lnTo>
                  <a:lnTo>
                    <a:pt x="135" y="74"/>
                  </a:lnTo>
                  <a:lnTo>
                    <a:pt x="159" y="71"/>
                  </a:lnTo>
                  <a:lnTo>
                    <a:pt x="189" y="64"/>
                  </a:lnTo>
                  <a:lnTo>
                    <a:pt x="219" y="54"/>
                  </a:lnTo>
                  <a:lnTo>
                    <a:pt x="250" y="40"/>
                  </a:lnTo>
                  <a:lnTo>
                    <a:pt x="287" y="20"/>
                  </a:lnTo>
                  <a:lnTo>
                    <a:pt x="321" y="0"/>
                  </a:lnTo>
                  <a:lnTo>
                    <a:pt x="321"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38"/>
            <p:cNvSpPr>
              <a:spLocks/>
            </p:cNvSpPr>
            <p:nvPr/>
          </p:nvSpPr>
          <p:spPr bwMode="auto">
            <a:xfrm>
              <a:off x="6704" y="1718"/>
              <a:ext cx="68" cy="321"/>
            </a:xfrm>
            <a:custGeom>
              <a:avLst/>
              <a:gdLst>
                <a:gd name="T0" fmla="*/ 30 w 68"/>
                <a:gd name="T1" fmla="*/ 0 h 321"/>
                <a:gd name="T2" fmla="*/ 30 w 68"/>
                <a:gd name="T3" fmla="*/ 0 h 321"/>
                <a:gd name="T4" fmla="*/ 27 w 68"/>
                <a:gd name="T5" fmla="*/ 33 h 321"/>
                <a:gd name="T6" fmla="*/ 27 w 68"/>
                <a:gd name="T7" fmla="*/ 67 h 321"/>
                <a:gd name="T8" fmla="*/ 27 w 68"/>
                <a:gd name="T9" fmla="*/ 111 h 321"/>
                <a:gd name="T10" fmla="*/ 30 w 68"/>
                <a:gd name="T11" fmla="*/ 162 h 321"/>
                <a:gd name="T12" fmla="*/ 37 w 68"/>
                <a:gd name="T13" fmla="*/ 216 h 321"/>
                <a:gd name="T14" fmla="*/ 51 w 68"/>
                <a:gd name="T15" fmla="*/ 270 h 321"/>
                <a:gd name="T16" fmla="*/ 58 w 68"/>
                <a:gd name="T17" fmla="*/ 297 h 321"/>
                <a:gd name="T18" fmla="*/ 68 w 68"/>
                <a:gd name="T19" fmla="*/ 321 h 321"/>
                <a:gd name="T20" fmla="*/ 68 w 68"/>
                <a:gd name="T21" fmla="*/ 321 h 321"/>
                <a:gd name="T22" fmla="*/ 64 w 68"/>
                <a:gd name="T23" fmla="*/ 317 h 321"/>
                <a:gd name="T24" fmla="*/ 51 w 68"/>
                <a:gd name="T25" fmla="*/ 311 h 321"/>
                <a:gd name="T26" fmla="*/ 34 w 68"/>
                <a:gd name="T27" fmla="*/ 294 h 321"/>
                <a:gd name="T28" fmla="*/ 27 w 68"/>
                <a:gd name="T29" fmla="*/ 280 h 321"/>
                <a:gd name="T30" fmla="*/ 17 w 68"/>
                <a:gd name="T31" fmla="*/ 263 h 321"/>
                <a:gd name="T32" fmla="*/ 10 w 68"/>
                <a:gd name="T33" fmla="*/ 246 h 321"/>
                <a:gd name="T34" fmla="*/ 7 w 68"/>
                <a:gd name="T35" fmla="*/ 223 h 321"/>
                <a:gd name="T36" fmla="*/ 3 w 68"/>
                <a:gd name="T37" fmla="*/ 199 h 321"/>
                <a:gd name="T38" fmla="*/ 0 w 68"/>
                <a:gd name="T39" fmla="*/ 169 h 321"/>
                <a:gd name="T40" fmla="*/ 3 w 68"/>
                <a:gd name="T41" fmla="*/ 135 h 321"/>
                <a:gd name="T42" fmla="*/ 7 w 68"/>
                <a:gd name="T43" fmla="*/ 94 h 321"/>
                <a:gd name="T44" fmla="*/ 17 w 68"/>
                <a:gd name="T45" fmla="*/ 50 h 321"/>
                <a:gd name="T46" fmla="*/ 30 w 68"/>
                <a:gd name="T47" fmla="*/ 0 h 321"/>
                <a:gd name="T48" fmla="*/ 30 w 68"/>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21">
                  <a:moveTo>
                    <a:pt x="30" y="0"/>
                  </a:moveTo>
                  <a:lnTo>
                    <a:pt x="30" y="0"/>
                  </a:lnTo>
                  <a:lnTo>
                    <a:pt x="27" y="33"/>
                  </a:lnTo>
                  <a:lnTo>
                    <a:pt x="27" y="67"/>
                  </a:lnTo>
                  <a:lnTo>
                    <a:pt x="27" y="111"/>
                  </a:lnTo>
                  <a:lnTo>
                    <a:pt x="30" y="162"/>
                  </a:lnTo>
                  <a:lnTo>
                    <a:pt x="37" y="216"/>
                  </a:lnTo>
                  <a:lnTo>
                    <a:pt x="51" y="270"/>
                  </a:lnTo>
                  <a:lnTo>
                    <a:pt x="58" y="297"/>
                  </a:lnTo>
                  <a:lnTo>
                    <a:pt x="68" y="321"/>
                  </a:lnTo>
                  <a:lnTo>
                    <a:pt x="68" y="321"/>
                  </a:lnTo>
                  <a:lnTo>
                    <a:pt x="64" y="317"/>
                  </a:lnTo>
                  <a:lnTo>
                    <a:pt x="51" y="311"/>
                  </a:lnTo>
                  <a:lnTo>
                    <a:pt x="34" y="294"/>
                  </a:lnTo>
                  <a:lnTo>
                    <a:pt x="27" y="280"/>
                  </a:lnTo>
                  <a:lnTo>
                    <a:pt x="17" y="263"/>
                  </a:lnTo>
                  <a:lnTo>
                    <a:pt x="10" y="246"/>
                  </a:lnTo>
                  <a:lnTo>
                    <a:pt x="7" y="223"/>
                  </a:lnTo>
                  <a:lnTo>
                    <a:pt x="3" y="199"/>
                  </a:lnTo>
                  <a:lnTo>
                    <a:pt x="0" y="169"/>
                  </a:lnTo>
                  <a:lnTo>
                    <a:pt x="3" y="135"/>
                  </a:lnTo>
                  <a:lnTo>
                    <a:pt x="7" y="94"/>
                  </a:lnTo>
                  <a:lnTo>
                    <a:pt x="17" y="50"/>
                  </a:lnTo>
                  <a:lnTo>
                    <a:pt x="30" y="0"/>
                  </a:lnTo>
                  <a:lnTo>
                    <a:pt x="3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39"/>
            <p:cNvSpPr>
              <a:spLocks/>
            </p:cNvSpPr>
            <p:nvPr/>
          </p:nvSpPr>
          <p:spPr bwMode="auto">
            <a:xfrm>
              <a:off x="6369" y="1630"/>
              <a:ext cx="609" cy="815"/>
            </a:xfrm>
            <a:custGeom>
              <a:avLst/>
              <a:gdLst>
                <a:gd name="T0" fmla="*/ 403 w 609"/>
                <a:gd name="T1" fmla="*/ 104 h 815"/>
                <a:gd name="T2" fmla="*/ 420 w 609"/>
                <a:gd name="T3" fmla="*/ 64 h 815"/>
                <a:gd name="T4" fmla="*/ 453 w 609"/>
                <a:gd name="T5" fmla="*/ 20 h 815"/>
                <a:gd name="T6" fmla="*/ 481 w 609"/>
                <a:gd name="T7" fmla="*/ 6 h 815"/>
                <a:gd name="T8" fmla="*/ 518 w 609"/>
                <a:gd name="T9" fmla="*/ 0 h 815"/>
                <a:gd name="T10" fmla="*/ 565 w 609"/>
                <a:gd name="T11" fmla="*/ 6 h 815"/>
                <a:gd name="T12" fmla="*/ 572 w 609"/>
                <a:gd name="T13" fmla="*/ 10 h 815"/>
                <a:gd name="T14" fmla="*/ 596 w 609"/>
                <a:gd name="T15" fmla="*/ 33 h 815"/>
                <a:gd name="T16" fmla="*/ 609 w 609"/>
                <a:gd name="T17" fmla="*/ 88 h 815"/>
                <a:gd name="T18" fmla="*/ 606 w 609"/>
                <a:gd name="T19" fmla="*/ 169 h 815"/>
                <a:gd name="T20" fmla="*/ 585 w 609"/>
                <a:gd name="T21" fmla="*/ 270 h 815"/>
                <a:gd name="T22" fmla="*/ 548 w 609"/>
                <a:gd name="T23" fmla="*/ 389 h 815"/>
                <a:gd name="T24" fmla="*/ 491 w 609"/>
                <a:gd name="T25" fmla="*/ 520 h 815"/>
                <a:gd name="T26" fmla="*/ 413 w 609"/>
                <a:gd name="T27" fmla="*/ 662 h 815"/>
                <a:gd name="T28" fmla="*/ 315 w 609"/>
                <a:gd name="T29" fmla="*/ 815 h 815"/>
                <a:gd name="T30" fmla="*/ 315 w 609"/>
                <a:gd name="T31" fmla="*/ 815 h 815"/>
                <a:gd name="T32" fmla="*/ 291 w 609"/>
                <a:gd name="T33" fmla="*/ 804 h 815"/>
                <a:gd name="T34" fmla="*/ 223 w 609"/>
                <a:gd name="T35" fmla="*/ 764 h 815"/>
                <a:gd name="T36" fmla="*/ 98 w 609"/>
                <a:gd name="T37" fmla="*/ 656 h 815"/>
                <a:gd name="T38" fmla="*/ 3 w 609"/>
                <a:gd name="T39" fmla="*/ 571 h 815"/>
                <a:gd name="T40" fmla="*/ 0 w 609"/>
                <a:gd name="T41" fmla="*/ 544 h 815"/>
                <a:gd name="T42" fmla="*/ 7 w 609"/>
                <a:gd name="T43" fmla="*/ 510 h 815"/>
                <a:gd name="T44" fmla="*/ 34 w 609"/>
                <a:gd name="T45" fmla="*/ 476 h 815"/>
                <a:gd name="T46" fmla="*/ 58 w 609"/>
                <a:gd name="T47" fmla="*/ 463 h 815"/>
                <a:gd name="T48" fmla="*/ 156 w 609"/>
                <a:gd name="T49" fmla="*/ 517 h 815"/>
                <a:gd name="T50" fmla="*/ 230 w 609"/>
                <a:gd name="T51" fmla="*/ 551 h 815"/>
                <a:gd name="T52" fmla="*/ 271 w 609"/>
                <a:gd name="T53" fmla="*/ 564 h 815"/>
                <a:gd name="T54" fmla="*/ 281 w 609"/>
                <a:gd name="T55" fmla="*/ 564 h 815"/>
                <a:gd name="T56" fmla="*/ 291 w 609"/>
                <a:gd name="T57" fmla="*/ 554 h 815"/>
                <a:gd name="T58" fmla="*/ 311 w 609"/>
                <a:gd name="T59" fmla="*/ 510 h 815"/>
                <a:gd name="T60" fmla="*/ 335 w 609"/>
                <a:gd name="T61" fmla="*/ 416 h 815"/>
                <a:gd name="T62" fmla="*/ 352 w 609"/>
                <a:gd name="T63" fmla="*/ 351 h 815"/>
                <a:gd name="T64" fmla="*/ 382 w 609"/>
                <a:gd name="T65" fmla="*/ 206 h 815"/>
                <a:gd name="T66" fmla="*/ 403 w 609"/>
                <a:gd name="T67" fmla="*/ 10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815">
                  <a:moveTo>
                    <a:pt x="403" y="104"/>
                  </a:moveTo>
                  <a:lnTo>
                    <a:pt x="403" y="104"/>
                  </a:lnTo>
                  <a:lnTo>
                    <a:pt x="409" y="84"/>
                  </a:lnTo>
                  <a:lnTo>
                    <a:pt x="420" y="64"/>
                  </a:lnTo>
                  <a:lnTo>
                    <a:pt x="433" y="44"/>
                  </a:lnTo>
                  <a:lnTo>
                    <a:pt x="453" y="20"/>
                  </a:lnTo>
                  <a:lnTo>
                    <a:pt x="467" y="13"/>
                  </a:lnTo>
                  <a:lnTo>
                    <a:pt x="481" y="6"/>
                  </a:lnTo>
                  <a:lnTo>
                    <a:pt x="497" y="3"/>
                  </a:lnTo>
                  <a:lnTo>
                    <a:pt x="518" y="0"/>
                  </a:lnTo>
                  <a:lnTo>
                    <a:pt x="538" y="3"/>
                  </a:lnTo>
                  <a:lnTo>
                    <a:pt x="565" y="6"/>
                  </a:lnTo>
                  <a:lnTo>
                    <a:pt x="565" y="6"/>
                  </a:lnTo>
                  <a:lnTo>
                    <a:pt x="572" y="10"/>
                  </a:lnTo>
                  <a:lnTo>
                    <a:pt x="582" y="17"/>
                  </a:lnTo>
                  <a:lnTo>
                    <a:pt x="596" y="33"/>
                  </a:lnTo>
                  <a:lnTo>
                    <a:pt x="602" y="57"/>
                  </a:lnTo>
                  <a:lnTo>
                    <a:pt x="609" y="88"/>
                  </a:lnTo>
                  <a:lnTo>
                    <a:pt x="609" y="125"/>
                  </a:lnTo>
                  <a:lnTo>
                    <a:pt x="606" y="169"/>
                  </a:lnTo>
                  <a:lnTo>
                    <a:pt x="599" y="216"/>
                  </a:lnTo>
                  <a:lnTo>
                    <a:pt x="585" y="270"/>
                  </a:lnTo>
                  <a:lnTo>
                    <a:pt x="569" y="328"/>
                  </a:lnTo>
                  <a:lnTo>
                    <a:pt x="548" y="389"/>
                  </a:lnTo>
                  <a:lnTo>
                    <a:pt x="521" y="453"/>
                  </a:lnTo>
                  <a:lnTo>
                    <a:pt x="491" y="520"/>
                  </a:lnTo>
                  <a:lnTo>
                    <a:pt x="453" y="591"/>
                  </a:lnTo>
                  <a:lnTo>
                    <a:pt x="413" y="662"/>
                  </a:lnTo>
                  <a:lnTo>
                    <a:pt x="365" y="737"/>
                  </a:lnTo>
                  <a:lnTo>
                    <a:pt x="315" y="815"/>
                  </a:lnTo>
                  <a:lnTo>
                    <a:pt x="315" y="815"/>
                  </a:lnTo>
                  <a:lnTo>
                    <a:pt x="315" y="815"/>
                  </a:lnTo>
                  <a:lnTo>
                    <a:pt x="305" y="811"/>
                  </a:lnTo>
                  <a:lnTo>
                    <a:pt x="291" y="804"/>
                  </a:lnTo>
                  <a:lnTo>
                    <a:pt x="264" y="791"/>
                  </a:lnTo>
                  <a:lnTo>
                    <a:pt x="223" y="764"/>
                  </a:lnTo>
                  <a:lnTo>
                    <a:pt x="169" y="720"/>
                  </a:lnTo>
                  <a:lnTo>
                    <a:pt x="98" y="656"/>
                  </a:lnTo>
                  <a:lnTo>
                    <a:pt x="3" y="571"/>
                  </a:lnTo>
                  <a:lnTo>
                    <a:pt x="3" y="571"/>
                  </a:lnTo>
                  <a:lnTo>
                    <a:pt x="0" y="558"/>
                  </a:lnTo>
                  <a:lnTo>
                    <a:pt x="0" y="544"/>
                  </a:lnTo>
                  <a:lnTo>
                    <a:pt x="0" y="527"/>
                  </a:lnTo>
                  <a:lnTo>
                    <a:pt x="7" y="510"/>
                  </a:lnTo>
                  <a:lnTo>
                    <a:pt x="17" y="490"/>
                  </a:lnTo>
                  <a:lnTo>
                    <a:pt x="34" y="476"/>
                  </a:lnTo>
                  <a:lnTo>
                    <a:pt x="58" y="463"/>
                  </a:lnTo>
                  <a:lnTo>
                    <a:pt x="58" y="463"/>
                  </a:lnTo>
                  <a:lnTo>
                    <a:pt x="88" y="480"/>
                  </a:lnTo>
                  <a:lnTo>
                    <a:pt x="156" y="517"/>
                  </a:lnTo>
                  <a:lnTo>
                    <a:pt x="196" y="537"/>
                  </a:lnTo>
                  <a:lnTo>
                    <a:pt x="230" y="551"/>
                  </a:lnTo>
                  <a:lnTo>
                    <a:pt x="261" y="561"/>
                  </a:lnTo>
                  <a:lnTo>
                    <a:pt x="271" y="564"/>
                  </a:lnTo>
                  <a:lnTo>
                    <a:pt x="281" y="564"/>
                  </a:lnTo>
                  <a:lnTo>
                    <a:pt x="281" y="564"/>
                  </a:lnTo>
                  <a:lnTo>
                    <a:pt x="284" y="561"/>
                  </a:lnTo>
                  <a:lnTo>
                    <a:pt x="291" y="554"/>
                  </a:lnTo>
                  <a:lnTo>
                    <a:pt x="301" y="534"/>
                  </a:lnTo>
                  <a:lnTo>
                    <a:pt x="311" y="510"/>
                  </a:lnTo>
                  <a:lnTo>
                    <a:pt x="322" y="480"/>
                  </a:lnTo>
                  <a:lnTo>
                    <a:pt x="335" y="416"/>
                  </a:lnTo>
                  <a:lnTo>
                    <a:pt x="352" y="351"/>
                  </a:lnTo>
                  <a:lnTo>
                    <a:pt x="352" y="351"/>
                  </a:lnTo>
                  <a:lnTo>
                    <a:pt x="369" y="277"/>
                  </a:lnTo>
                  <a:lnTo>
                    <a:pt x="382" y="206"/>
                  </a:lnTo>
                  <a:lnTo>
                    <a:pt x="393" y="145"/>
                  </a:lnTo>
                  <a:lnTo>
                    <a:pt x="403" y="104"/>
                  </a:lnTo>
                  <a:lnTo>
                    <a:pt x="403" y="104"/>
                  </a:lnTo>
                  <a:close/>
                </a:path>
              </a:pathLst>
            </a:custGeom>
            <a:solidFill>
              <a:srgbClr val="C9B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40"/>
            <p:cNvSpPr>
              <a:spLocks/>
            </p:cNvSpPr>
            <p:nvPr/>
          </p:nvSpPr>
          <p:spPr bwMode="auto">
            <a:xfrm>
              <a:off x="5990" y="1694"/>
              <a:ext cx="230" cy="291"/>
            </a:xfrm>
            <a:custGeom>
              <a:avLst/>
              <a:gdLst>
                <a:gd name="T0" fmla="*/ 227 w 230"/>
                <a:gd name="T1" fmla="*/ 257 h 291"/>
                <a:gd name="T2" fmla="*/ 190 w 230"/>
                <a:gd name="T3" fmla="*/ 183 h 291"/>
                <a:gd name="T4" fmla="*/ 152 w 230"/>
                <a:gd name="T5" fmla="*/ 101 h 291"/>
                <a:gd name="T6" fmla="*/ 115 w 230"/>
                <a:gd name="T7" fmla="*/ 37 h 291"/>
                <a:gd name="T8" fmla="*/ 102 w 230"/>
                <a:gd name="T9" fmla="*/ 24 h 291"/>
                <a:gd name="T10" fmla="*/ 41 w 230"/>
                <a:gd name="T11" fmla="*/ 0 h 291"/>
                <a:gd name="T12" fmla="*/ 44 w 230"/>
                <a:gd name="T13" fmla="*/ 7 h 291"/>
                <a:gd name="T14" fmla="*/ 64 w 230"/>
                <a:gd name="T15" fmla="*/ 20 h 291"/>
                <a:gd name="T16" fmla="*/ 88 w 230"/>
                <a:gd name="T17" fmla="*/ 34 h 291"/>
                <a:gd name="T18" fmla="*/ 95 w 230"/>
                <a:gd name="T19" fmla="*/ 40 h 291"/>
                <a:gd name="T20" fmla="*/ 125 w 230"/>
                <a:gd name="T21" fmla="*/ 91 h 291"/>
                <a:gd name="T22" fmla="*/ 125 w 230"/>
                <a:gd name="T23" fmla="*/ 105 h 291"/>
                <a:gd name="T24" fmla="*/ 122 w 230"/>
                <a:gd name="T25" fmla="*/ 108 h 291"/>
                <a:gd name="T26" fmla="*/ 102 w 230"/>
                <a:gd name="T27" fmla="*/ 84 h 291"/>
                <a:gd name="T28" fmla="*/ 71 w 230"/>
                <a:gd name="T29" fmla="*/ 61 h 291"/>
                <a:gd name="T30" fmla="*/ 58 w 230"/>
                <a:gd name="T31" fmla="*/ 61 h 291"/>
                <a:gd name="T32" fmla="*/ 17 w 230"/>
                <a:gd name="T33" fmla="*/ 74 h 291"/>
                <a:gd name="T34" fmla="*/ 0 w 230"/>
                <a:gd name="T35" fmla="*/ 78 h 291"/>
                <a:gd name="T36" fmla="*/ 7 w 230"/>
                <a:gd name="T37" fmla="*/ 84 h 291"/>
                <a:gd name="T38" fmla="*/ 20 w 230"/>
                <a:gd name="T39" fmla="*/ 84 h 291"/>
                <a:gd name="T40" fmla="*/ 64 w 230"/>
                <a:gd name="T41" fmla="*/ 84 h 291"/>
                <a:gd name="T42" fmla="*/ 78 w 230"/>
                <a:gd name="T43" fmla="*/ 95 h 291"/>
                <a:gd name="T44" fmla="*/ 88 w 230"/>
                <a:gd name="T45" fmla="*/ 108 h 291"/>
                <a:gd name="T46" fmla="*/ 88 w 230"/>
                <a:gd name="T47" fmla="*/ 112 h 291"/>
                <a:gd name="T48" fmla="*/ 61 w 230"/>
                <a:gd name="T49" fmla="*/ 115 h 291"/>
                <a:gd name="T50" fmla="*/ 51 w 230"/>
                <a:gd name="T51" fmla="*/ 122 h 291"/>
                <a:gd name="T52" fmla="*/ 47 w 230"/>
                <a:gd name="T53" fmla="*/ 132 h 291"/>
                <a:gd name="T54" fmla="*/ 41 w 230"/>
                <a:gd name="T55" fmla="*/ 135 h 291"/>
                <a:gd name="T56" fmla="*/ 37 w 230"/>
                <a:gd name="T57" fmla="*/ 149 h 291"/>
                <a:gd name="T58" fmla="*/ 47 w 230"/>
                <a:gd name="T59" fmla="*/ 162 h 291"/>
                <a:gd name="T60" fmla="*/ 75 w 230"/>
                <a:gd name="T61" fmla="*/ 196 h 291"/>
                <a:gd name="T62" fmla="*/ 78 w 230"/>
                <a:gd name="T63" fmla="*/ 193 h 291"/>
                <a:gd name="T64" fmla="*/ 78 w 230"/>
                <a:gd name="T65" fmla="*/ 179 h 291"/>
                <a:gd name="T66" fmla="*/ 71 w 230"/>
                <a:gd name="T67" fmla="*/ 162 h 291"/>
                <a:gd name="T68" fmla="*/ 119 w 230"/>
                <a:gd name="T69" fmla="*/ 243 h 291"/>
                <a:gd name="T70" fmla="*/ 129 w 230"/>
                <a:gd name="T71" fmla="*/ 260 h 291"/>
                <a:gd name="T72" fmla="*/ 152 w 230"/>
                <a:gd name="T73" fmla="*/ 277 h 291"/>
                <a:gd name="T74" fmla="*/ 179 w 230"/>
                <a:gd name="T75" fmla="*/ 284 h 291"/>
                <a:gd name="T76" fmla="*/ 186 w 230"/>
                <a:gd name="T77" fmla="*/ 284 h 291"/>
                <a:gd name="T78" fmla="*/ 203 w 230"/>
                <a:gd name="T79" fmla="*/ 291 h 291"/>
                <a:gd name="T80" fmla="*/ 217 w 230"/>
                <a:gd name="T81" fmla="*/ 284 h 291"/>
                <a:gd name="T82" fmla="*/ 227 w 230"/>
                <a:gd name="T83" fmla="*/ 270 h 291"/>
                <a:gd name="T84" fmla="*/ 227 w 230"/>
                <a:gd name="T85" fmla="*/ 2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91">
                  <a:moveTo>
                    <a:pt x="227" y="257"/>
                  </a:moveTo>
                  <a:lnTo>
                    <a:pt x="227" y="257"/>
                  </a:lnTo>
                  <a:lnTo>
                    <a:pt x="210" y="230"/>
                  </a:lnTo>
                  <a:lnTo>
                    <a:pt x="190" y="183"/>
                  </a:lnTo>
                  <a:lnTo>
                    <a:pt x="152" y="101"/>
                  </a:lnTo>
                  <a:lnTo>
                    <a:pt x="152" y="101"/>
                  </a:lnTo>
                  <a:lnTo>
                    <a:pt x="129" y="57"/>
                  </a:lnTo>
                  <a:lnTo>
                    <a:pt x="115" y="37"/>
                  </a:lnTo>
                  <a:lnTo>
                    <a:pt x="102" y="24"/>
                  </a:lnTo>
                  <a:lnTo>
                    <a:pt x="102" y="24"/>
                  </a:lnTo>
                  <a:lnTo>
                    <a:pt x="64" y="7"/>
                  </a:lnTo>
                  <a:lnTo>
                    <a:pt x="41" y="0"/>
                  </a:lnTo>
                  <a:lnTo>
                    <a:pt x="41" y="0"/>
                  </a:lnTo>
                  <a:lnTo>
                    <a:pt x="44" y="7"/>
                  </a:lnTo>
                  <a:lnTo>
                    <a:pt x="47" y="13"/>
                  </a:lnTo>
                  <a:lnTo>
                    <a:pt x="64" y="20"/>
                  </a:lnTo>
                  <a:lnTo>
                    <a:pt x="81" y="30"/>
                  </a:lnTo>
                  <a:lnTo>
                    <a:pt x="88" y="34"/>
                  </a:lnTo>
                  <a:lnTo>
                    <a:pt x="95" y="40"/>
                  </a:lnTo>
                  <a:lnTo>
                    <a:pt x="95" y="40"/>
                  </a:lnTo>
                  <a:lnTo>
                    <a:pt x="119" y="81"/>
                  </a:lnTo>
                  <a:lnTo>
                    <a:pt x="125" y="91"/>
                  </a:lnTo>
                  <a:lnTo>
                    <a:pt x="129" y="101"/>
                  </a:lnTo>
                  <a:lnTo>
                    <a:pt x="125" y="105"/>
                  </a:lnTo>
                  <a:lnTo>
                    <a:pt x="125" y="108"/>
                  </a:lnTo>
                  <a:lnTo>
                    <a:pt x="122" y="108"/>
                  </a:lnTo>
                  <a:lnTo>
                    <a:pt x="122" y="108"/>
                  </a:lnTo>
                  <a:lnTo>
                    <a:pt x="102" y="84"/>
                  </a:lnTo>
                  <a:lnTo>
                    <a:pt x="85" y="68"/>
                  </a:lnTo>
                  <a:lnTo>
                    <a:pt x="71" y="61"/>
                  </a:lnTo>
                  <a:lnTo>
                    <a:pt x="71" y="61"/>
                  </a:lnTo>
                  <a:lnTo>
                    <a:pt x="58" y="61"/>
                  </a:lnTo>
                  <a:lnTo>
                    <a:pt x="37" y="68"/>
                  </a:lnTo>
                  <a:lnTo>
                    <a:pt x="17" y="74"/>
                  </a:lnTo>
                  <a:lnTo>
                    <a:pt x="0" y="78"/>
                  </a:lnTo>
                  <a:lnTo>
                    <a:pt x="0" y="78"/>
                  </a:lnTo>
                  <a:lnTo>
                    <a:pt x="3" y="81"/>
                  </a:lnTo>
                  <a:lnTo>
                    <a:pt x="7" y="84"/>
                  </a:lnTo>
                  <a:lnTo>
                    <a:pt x="20" y="84"/>
                  </a:lnTo>
                  <a:lnTo>
                    <a:pt x="20" y="84"/>
                  </a:lnTo>
                  <a:lnTo>
                    <a:pt x="47" y="84"/>
                  </a:lnTo>
                  <a:lnTo>
                    <a:pt x="64" y="84"/>
                  </a:lnTo>
                  <a:lnTo>
                    <a:pt x="64" y="84"/>
                  </a:lnTo>
                  <a:lnTo>
                    <a:pt x="78" y="95"/>
                  </a:lnTo>
                  <a:lnTo>
                    <a:pt x="78" y="95"/>
                  </a:lnTo>
                  <a:lnTo>
                    <a:pt x="88" y="108"/>
                  </a:lnTo>
                  <a:lnTo>
                    <a:pt x="88" y="112"/>
                  </a:lnTo>
                  <a:lnTo>
                    <a:pt x="88" y="112"/>
                  </a:lnTo>
                  <a:lnTo>
                    <a:pt x="71" y="112"/>
                  </a:lnTo>
                  <a:lnTo>
                    <a:pt x="61" y="115"/>
                  </a:lnTo>
                  <a:lnTo>
                    <a:pt x="54" y="118"/>
                  </a:lnTo>
                  <a:lnTo>
                    <a:pt x="51" y="122"/>
                  </a:lnTo>
                  <a:lnTo>
                    <a:pt x="47" y="128"/>
                  </a:lnTo>
                  <a:lnTo>
                    <a:pt x="47" y="132"/>
                  </a:lnTo>
                  <a:lnTo>
                    <a:pt x="47" y="132"/>
                  </a:lnTo>
                  <a:lnTo>
                    <a:pt x="41" y="135"/>
                  </a:lnTo>
                  <a:lnTo>
                    <a:pt x="37" y="139"/>
                  </a:lnTo>
                  <a:lnTo>
                    <a:pt x="37" y="149"/>
                  </a:lnTo>
                  <a:lnTo>
                    <a:pt x="47" y="162"/>
                  </a:lnTo>
                  <a:lnTo>
                    <a:pt x="47" y="162"/>
                  </a:lnTo>
                  <a:lnTo>
                    <a:pt x="68" y="186"/>
                  </a:lnTo>
                  <a:lnTo>
                    <a:pt x="75" y="196"/>
                  </a:lnTo>
                  <a:lnTo>
                    <a:pt x="75" y="196"/>
                  </a:lnTo>
                  <a:lnTo>
                    <a:pt x="78" y="193"/>
                  </a:lnTo>
                  <a:lnTo>
                    <a:pt x="81" y="189"/>
                  </a:lnTo>
                  <a:lnTo>
                    <a:pt x="78" y="179"/>
                  </a:lnTo>
                  <a:lnTo>
                    <a:pt x="71" y="162"/>
                  </a:lnTo>
                  <a:lnTo>
                    <a:pt x="71" y="162"/>
                  </a:lnTo>
                  <a:lnTo>
                    <a:pt x="88" y="189"/>
                  </a:lnTo>
                  <a:lnTo>
                    <a:pt x="119" y="243"/>
                  </a:lnTo>
                  <a:lnTo>
                    <a:pt x="119" y="243"/>
                  </a:lnTo>
                  <a:lnTo>
                    <a:pt x="129" y="260"/>
                  </a:lnTo>
                  <a:lnTo>
                    <a:pt x="139" y="270"/>
                  </a:lnTo>
                  <a:lnTo>
                    <a:pt x="152" y="277"/>
                  </a:lnTo>
                  <a:lnTo>
                    <a:pt x="163" y="284"/>
                  </a:lnTo>
                  <a:lnTo>
                    <a:pt x="179" y="284"/>
                  </a:lnTo>
                  <a:lnTo>
                    <a:pt x="186" y="284"/>
                  </a:lnTo>
                  <a:lnTo>
                    <a:pt x="186" y="284"/>
                  </a:lnTo>
                  <a:lnTo>
                    <a:pt x="193" y="291"/>
                  </a:lnTo>
                  <a:lnTo>
                    <a:pt x="203" y="291"/>
                  </a:lnTo>
                  <a:lnTo>
                    <a:pt x="210" y="287"/>
                  </a:lnTo>
                  <a:lnTo>
                    <a:pt x="217" y="284"/>
                  </a:lnTo>
                  <a:lnTo>
                    <a:pt x="223" y="277"/>
                  </a:lnTo>
                  <a:lnTo>
                    <a:pt x="227" y="270"/>
                  </a:lnTo>
                  <a:lnTo>
                    <a:pt x="230" y="264"/>
                  </a:lnTo>
                  <a:lnTo>
                    <a:pt x="227" y="257"/>
                  </a:lnTo>
                  <a:lnTo>
                    <a:pt x="227" y="257"/>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41"/>
            <p:cNvSpPr>
              <a:spLocks/>
            </p:cNvSpPr>
            <p:nvPr/>
          </p:nvSpPr>
          <p:spPr bwMode="auto">
            <a:xfrm>
              <a:off x="6481" y="835"/>
              <a:ext cx="541" cy="680"/>
            </a:xfrm>
            <a:custGeom>
              <a:avLst/>
              <a:gdLst>
                <a:gd name="T0" fmla="*/ 0 w 541"/>
                <a:gd name="T1" fmla="*/ 128 h 680"/>
                <a:gd name="T2" fmla="*/ 10 w 541"/>
                <a:gd name="T3" fmla="*/ 152 h 680"/>
                <a:gd name="T4" fmla="*/ 44 w 541"/>
                <a:gd name="T5" fmla="*/ 203 h 680"/>
                <a:gd name="T6" fmla="*/ 67 w 541"/>
                <a:gd name="T7" fmla="*/ 223 h 680"/>
                <a:gd name="T8" fmla="*/ 132 w 541"/>
                <a:gd name="T9" fmla="*/ 294 h 680"/>
                <a:gd name="T10" fmla="*/ 182 w 541"/>
                <a:gd name="T11" fmla="*/ 375 h 680"/>
                <a:gd name="T12" fmla="*/ 210 w 541"/>
                <a:gd name="T13" fmla="*/ 440 h 680"/>
                <a:gd name="T14" fmla="*/ 223 w 541"/>
                <a:gd name="T15" fmla="*/ 507 h 680"/>
                <a:gd name="T16" fmla="*/ 216 w 541"/>
                <a:gd name="T17" fmla="*/ 575 h 680"/>
                <a:gd name="T18" fmla="*/ 189 w 541"/>
                <a:gd name="T19" fmla="*/ 646 h 680"/>
                <a:gd name="T20" fmla="*/ 162 w 541"/>
                <a:gd name="T21" fmla="*/ 680 h 680"/>
                <a:gd name="T22" fmla="*/ 203 w 541"/>
                <a:gd name="T23" fmla="*/ 646 h 680"/>
                <a:gd name="T24" fmla="*/ 233 w 541"/>
                <a:gd name="T25" fmla="*/ 602 h 680"/>
                <a:gd name="T26" fmla="*/ 247 w 541"/>
                <a:gd name="T27" fmla="*/ 561 h 680"/>
                <a:gd name="T28" fmla="*/ 253 w 541"/>
                <a:gd name="T29" fmla="*/ 511 h 680"/>
                <a:gd name="T30" fmla="*/ 247 w 541"/>
                <a:gd name="T31" fmla="*/ 450 h 680"/>
                <a:gd name="T32" fmla="*/ 237 w 541"/>
                <a:gd name="T33" fmla="*/ 413 h 680"/>
                <a:gd name="T34" fmla="*/ 257 w 541"/>
                <a:gd name="T35" fmla="*/ 443 h 680"/>
                <a:gd name="T36" fmla="*/ 270 w 541"/>
                <a:gd name="T37" fmla="*/ 494 h 680"/>
                <a:gd name="T38" fmla="*/ 267 w 541"/>
                <a:gd name="T39" fmla="*/ 568 h 680"/>
                <a:gd name="T40" fmla="*/ 253 w 541"/>
                <a:gd name="T41" fmla="*/ 612 h 680"/>
                <a:gd name="T42" fmla="*/ 311 w 541"/>
                <a:gd name="T43" fmla="*/ 588 h 680"/>
                <a:gd name="T44" fmla="*/ 396 w 541"/>
                <a:gd name="T45" fmla="*/ 541 h 680"/>
                <a:gd name="T46" fmla="*/ 453 w 541"/>
                <a:gd name="T47" fmla="*/ 490 h 680"/>
                <a:gd name="T48" fmla="*/ 504 w 541"/>
                <a:gd name="T49" fmla="*/ 429 h 680"/>
                <a:gd name="T50" fmla="*/ 534 w 541"/>
                <a:gd name="T51" fmla="*/ 355 h 680"/>
                <a:gd name="T52" fmla="*/ 541 w 541"/>
                <a:gd name="T53" fmla="*/ 311 h 680"/>
                <a:gd name="T54" fmla="*/ 538 w 541"/>
                <a:gd name="T55" fmla="*/ 264 h 680"/>
                <a:gd name="T56" fmla="*/ 524 w 541"/>
                <a:gd name="T57" fmla="*/ 213 h 680"/>
                <a:gd name="T58" fmla="*/ 504 w 541"/>
                <a:gd name="T59" fmla="*/ 162 h 680"/>
                <a:gd name="T60" fmla="*/ 450 w 541"/>
                <a:gd name="T61" fmla="*/ 85 h 680"/>
                <a:gd name="T62" fmla="*/ 382 w 541"/>
                <a:gd name="T63" fmla="*/ 34 h 680"/>
                <a:gd name="T64" fmla="*/ 308 w 541"/>
                <a:gd name="T65" fmla="*/ 7 h 680"/>
                <a:gd name="T66" fmla="*/ 230 w 541"/>
                <a:gd name="T67" fmla="*/ 0 h 680"/>
                <a:gd name="T68" fmla="*/ 152 w 541"/>
                <a:gd name="T69" fmla="*/ 14 h 680"/>
                <a:gd name="T70" fmla="*/ 84 w 541"/>
                <a:gd name="T71" fmla="*/ 47 h 680"/>
                <a:gd name="T72" fmla="*/ 23 w 541"/>
                <a:gd name="T73" fmla="*/ 98 h 680"/>
                <a:gd name="T74" fmla="*/ 0 w 541"/>
                <a:gd name="T75" fmla="*/ 1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1" h="680">
                  <a:moveTo>
                    <a:pt x="0" y="128"/>
                  </a:moveTo>
                  <a:lnTo>
                    <a:pt x="0" y="128"/>
                  </a:lnTo>
                  <a:lnTo>
                    <a:pt x="0" y="135"/>
                  </a:lnTo>
                  <a:lnTo>
                    <a:pt x="10" y="152"/>
                  </a:lnTo>
                  <a:lnTo>
                    <a:pt x="30" y="183"/>
                  </a:lnTo>
                  <a:lnTo>
                    <a:pt x="44" y="203"/>
                  </a:lnTo>
                  <a:lnTo>
                    <a:pt x="67" y="223"/>
                  </a:lnTo>
                  <a:lnTo>
                    <a:pt x="67" y="223"/>
                  </a:lnTo>
                  <a:lnTo>
                    <a:pt x="98" y="254"/>
                  </a:lnTo>
                  <a:lnTo>
                    <a:pt x="132" y="294"/>
                  </a:lnTo>
                  <a:lnTo>
                    <a:pt x="169" y="348"/>
                  </a:lnTo>
                  <a:lnTo>
                    <a:pt x="182" y="375"/>
                  </a:lnTo>
                  <a:lnTo>
                    <a:pt x="199" y="406"/>
                  </a:lnTo>
                  <a:lnTo>
                    <a:pt x="210" y="440"/>
                  </a:lnTo>
                  <a:lnTo>
                    <a:pt x="220" y="473"/>
                  </a:lnTo>
                  <a:lnTo>
                    <a:pt x="223" y="507"/>
                  </a:lnTo>
                  <a:lnTo>
                    <a:pt x="223" y="541"/>
                  </a:lnTo>
                  <a:lnTo>
                    <a:pt x="216" y="575"/>
                  </a:lnTo>
                  <a:lnTo>
                    <a:pt x="206" y="612"/>
                  </a:lnTo>
                  <a:lnTo>
                    <a:pt x="189" y="646"/>
                  </a:lnTo>
                  <a:lnTo>
                    <a:pt x="162" y="680"/>
                  </a:lnTo>
                  <a:lnTo>
                    <a:pt x="162" y="680"/>
                  </a:lnTo>
                  <a:lnTo>
                    <a:pt x="182" y="666"/>
                  </a:lnTo>
                  <a:lnTo>
                    <a:pt x="203" y="646"/>
                  </a:lnTo>
                  <a:lnTo>
                    <a:pt x="223" y="619"/>
                  </a:lnTo>
                  <a:lnTo>
                    <a:pt x="233" y="602"/>
                  </a:lnTo>
                  <a:lnTo>
                    <a:pt x="240" y="585"/>
                  </a:lnTo>
                  <a:lnTo>
                    <a:pt x="247" y="561"/>
                  </a:lnTo>
                  <a:lnTo>
                    <a:pt x="250" y="538"/>
                  </a:lnTo>
                  <a:lnTo>
                    <a:pt x="253" y="511"/>
                  </a:lnTo>
                  <a:lnTo>
                    <a:pt x="250" y="480"/>
                  </a:lnTo>
                  <a:lnTo>
                    <a:pt x="247" y="450"/>
                  </a:lnTo>
                  <a:lnTo>
                    <a:pt x="237" y="413"/>
                  </a:lnTo>
                  <a:lnTo>
                    <a:pt x="237" y="413"/>
                  </a:lnTo>
                  <a:lnTo>
                    <a:pt x="247" y="426"/>
                  </a:lnTo>
                  <a:lnTo>
                    <a:pt x="257" y="443"/>
                  </a:lnTo>
                  <a:lnTo>
                    <a:pt x="264" y="467"/>
                  </a:lnTo>
                  <a:lnTo>
                    <a:pt x="270" y="494"/>
                  </a:lnTo>
                  <a:lnTo>
                    <a:pt x="270" y="528"/>
                  </a:lnTo>
                  <a:lnTo>
                    <a:pt x="267" y="568"/>
                  </a:lnTo>
                  <a:lnTo>
                    <a:pt x="253" y="612"/>
                  </a:lnTo>
                  <a:lnTo>
                    <a:pt x="253" y="612"/>
                  </a:lnTo>
                  <a:lnTo>
                    <a:pt x="270" y="605"/>
                  </a:lnTo>
                  <a:lnTo>
                    <a:pt x="311" y="588"/>
                  </a:lnTo>
                  <a:lnTo>
                    <a:pt x="365" y="561"/>
                  </a:lnTo>
                  <a:lnTo>
                    <a:pt x="396" y="541"/>
                  </a:lnTo>
                  <a:lnTo>
                    <a:pt x="426" y="517"/>
                  </a:lnTo>
                  <a:lnTo>
                    <a:pt x="453" y="490"/>
                  </a:lnTo>
                  <a:lnTo>
                    <a:pt x="480" y="463"/>
                  </a:lnTo>
                  <a:lnTo>
                    <a:pt x="504" y="429"/>
                  </a:lnTo>
                  <a:lnTo>
                    <a:pt x="524" y="392"/>
                  </a:lnTo>
                  <a:lnTo>
                    <a:pt x="534" y="355"/>
                  </a:lnTo>
                  <a:lnTo>
                    <a:pt x="538" y="331"/>
                  </a:lnTo>
                  <a:lnTo>
                    <a:pt x="541" y="311"/>
                  </a:lnTo>
                  <a:lnTo>
                    <a:pt x="541" y="287"/>
                  </a:lnTo>
                  <a:lnTo>
                    <a:pt x="538" y="264"/>
                  </a:lnTo>
                  <a:lnTo>
                    <a:pt x="531" y="240"/>
                  </a:lnTo>
                  <a:lnTo>
                    <a:pt x="524" y="213"/>
                  </a:lnTo>
                  <a:lnTo>
                    <a:pt x="524" y="213"/>
                  </a:lnTo>
                  <a:lnTo>
                    <a:pt x="504" y="162"/>
                  </a:lnTo>
                  <a:lnTo>
                    <a:pt x="477" y="122"/>
                  </a:lnTo>
                  <a:lnTo>
                    <a:pt x="450" y="85"/>
                  </a:lnTo>
                  <a:lnTo>
                    <a:pt x="416" y="57"/>
                  </a:lnTo>
                  <a:lnTo>
                    <a:pt x="382" y="34"/>
                  </a:lnTo>
                  <a:lnTo>
                    <a:pt x="345" y="17"/>
                  </a:lnTo>
                  <a:lnTo>
                    <a:pt x="308" y="7"/>
                  </a:lnTo>
                  <a:lnTo>
                    <a:pt x="267" y="0"/>
                  </a:lnTo>
                  <a:lnTo>
                    <a:pt x="230" y="0"/>
                  </a:lnTo>
                  <a:lnTo>
                    <a:pt x="189" y="7"/>
                  </a:lnTo>
                  <a:lnTo>
                    <a:pt x="152" y="14"/>
                  </a:lnTo>
                  <a:lnTo>
                    <a:pt x="118" y="30"/>
                  </a:lnTo>
                  <a:lnTo>
                    <a:pt x="84" y="47"/>
                  </a:lnTo>
                  <a:lnTo>
                    <a:pt x="50" y="71"/>
                  </a:lnTo>
                  <a:lnTo>
                    <a:pt x="23" y="98"/>
                  </a:lnTo>
                  <a:lnTo>
                    <a:pt x="0" y="128"/>
                  </a:lnTo>
                  <a:lnTo>
                    <a:pt x="0" y="12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42"/>
            <p:cNvSpPr>
              <a:spLocks noEditPoints="1"/>
            </p:cNvSpPr>
            <p:nvPr/>
          </p:nvSpPr>
          <p:spPr bwMode="auto">
            <a:xfrm>
              <a:off x="6552" y="906"/>
              <a:ext cx="216" cy="514"/>
            </a:xfrm>
            <a:custGeom>
              <a:avLst/>
              <a:gdLst>
                <a:gd name="T0" fmla="*/ 196 w 216"/>
                <a:gd name="T1" fmla="*/ 514 h 514"/>
                <a:gd name="T2" fmla="*/ 196 w 216"/>
                <a:gd name="T3" fmla="*/ 514 h 514"/>
                <a:gd name="T4" fmla="*/ 206 w 216"/>
                <a:gd name="T5" fmla="*/ 463 h 514"/>
                <a:gd name="T6" fmla="*/ 210 w 216"/>
                <a:gd name="T7" fmla="*/ 409 h 514"/>
                <a:gd name="T8" fmla="*/ 210 w 216"/>
                <a:gd name="T9" fmla="*/ 409 h 514"/>
                <a:gd name="T10" fmla="*/ 210 w 216"/>
                <a:gd name="T11" fmla="*/ 409 h 514"/>
                <a:gd name="T12" fmla="*/ 210 w 216"/>
                <a:gd name="T13" fmla="*/ 372 h 514"/>
                <a:gd name="T14" fmla="*/ 206 w 216"/>
                <a:gd name="T15" fmla="*/ 338 h 514"/>
                <a:gd name="T16" fmla="*/ 196 w 216"/>
                <a:gd name="T17" fmla="*/ 301 h 514"/>
                <a:gd name="T18" fmla="*/ 186 w 216"/>
                <a:gd name="T19" fmla="*/ 267 h 514"/>
                <a:gd name="T20" fmla="*/ 176 w 216"/>
                <a:gd name="T21" fmla="*/ 233 h 514"/>
                <a:gd name="T22" fmla="*/ 159 w 216"/>
                <a:gd name="T23" fmla="*/ 200 h 514"/>
                <a:gd name="T24" fmla="*/ 142 w 216"/>
                <a:gd name="T25" fmla="*/ 166 h 514"/>
                <a:gd name="T26" fmla="*/ 122 w 216"/>
                <a:gd name="T27" fmla="*/ 135 h 514"/>
                <a:gd name="T28" fmla="*/ 122 w 216"/>
                <a:gd name="T29" fmla="*/ 135 h 514"/>
                <a:gd name="T30" fmla="*/ 122 w 216"/>
                <a:gd name="T31" fmla="*/ 135 h 514"/>
                <a:gd name="T32" fmla="*/ 78 w 216"/>
                <a:gd name="T33" fmla="*/ 81 h 514"/>
                <a:gd name="T34" fmla="*/ 30 w 216"/>
                <a:gd name="T35" fmla="*/ 30 h 514"/>
                <a:gd name="T36" fmla="*/ 30 w 216"/>
                <a:gd name="T37" fmla="*/ 30 h 514"/>
                <a:gd name="T38" fmla="*/ 30 w 216"/>
                <a:gd name="T39" fmla="*/ 30 h 514"/>
                <a:gd name="T40" fmla="*/ 17 w 216"/>
                <a:gd name="T41" fmla="*/ 14 h 514"/>
                <a:gd name="T42" fmla="*/ 10 w 216"/>
                <a:gd name="T43" fmla="*/ 7 h 514"/>
                <a:gd name="T44" fmla="*/ 0 w 216"/>
                <a:gd name="T45" fmla="*/ 3 h 514"/>
                <a:gd name="T46" fmla="*/ 0 w 216"/>
                <a:gd name="T47" fmla="*/ 3 h 514"/>
                <a:gd name="T48" fmla="*/ 0 w 216"/>
                <a:gd name="T49" fmla="*/ 0 h 514"/>
                <a:gd name="T50" fmla="*/ 0 w 216"/>
                <a:gd name="T51" fmla="*/ 0 h 514"/>
                <a:gd name="T52" fmla="*/ 10 w 216"/>
                <a:gd name="T53" fmla="*/ 3 h 514"/>
                <a:gd name="T54" fmla="*/ 20 w 216"/>
                <a:gd name="T55" fmla="*/ 10 h 514"/>
                <a:gd name="T56" fmla="*/ 34 w 216"/>
                <a:gd name="T57" fmla="*/ 27 h 514"/>
                <a:gd name="T58" fmla="*/ 34 w 216"/>
                <a:gd name="T59" fmla="*/ 27 h 514"/>
                <a:gd name="T60" fmla="*/ 34 w 216"/>
                <a:gd name="T61" fmla="*/ 27 h 514"/>
                <a:gd name="T62" fmla="*/ 81 w 216"/>
                <a:gd name="T63" fmla="*/ 78 h 514"/>
                <a:gd name="T64" fmla="*/ 125 w 216"/>
                <a:gd name="T65" fmla="*/ 135 h 514"/>
                <a:gd name="T66" fmla="*/ 125 w 216"/>
                <a:gd name="T67" fmla="*/ 135 h 514"/>
                <a:gd name="T68" fmla="*/ 125 w 216"/>
                <a:gd name="T69" fmla="*/ 135 h 514"/>
                <a:gd name="T70" fmla="*/ 145 w 216"/>
                <a:gd name="T71" fmla="*/ 166 h 514"/>
                <a:gd name="T72" fmla="*/ 162 w 216"/>
                <a:gd name="T73" fmla="*/ 196 h 514"/>
                <a:gd name="T74" fmla="*/ 179 w 216"/>
                <a:gd name="T75" fmla="*/ 230 h 514"/>
                <a:gd name="T76" fmla="*/ 189 w 216"/>
                <a:gd name="T77" fmla="*/ 264 h 514"/>
                <a:gd name="T78" fmla="*/ 203 w 216"/>
                <a:gd name="T79" fmla="*/ 301 h 514"/>
                <a:gd name="T80" fmla="*/ 210 w 216"/>
                <a:gd name="T81" fmla="*/ 335 h 514"/>
                <a:gd name="T82" fmla="*/ 213 w 216"/>
                <a:gd name="T83" fmla="*/ 372 h 514"/>
                <a:gd name="T84" fmla="*/ 216 w 216"/>
                <a:gd name="T85" fmla="*/ 409 h 514"/>
                <a:gd name="T86" fmla="*/ 216 w 216"/>
                <a:gd name="T87" fmla="*/ 409 h 514"/>
                <a:gd name="T88" fmla="*/ 216 w 216"/>
                <a:gd name="T89" fmla="*/ 409 h 514"/>
                <a:gd name="T90" fmla="*/ 213 w 216"/>
                <a:gd name="T91" fmla="*/ 463 h 514"/>
                <a:gd name="T92" fmla="*/ 199 w 216"/>
                <a:gd name="T93" fmla="*/ 514 h 514"/>
                <a:gd name="T94" fmla="*/ 199 w 216"/>
                <a:gd name="T95" fmla="*/ 514 h 514"/>
                <a:gd name="T96" fmla="*/ 196 w 216"/>
                <a:gd name="T97" fmla="*/ 514 h 514"/>
                <a:gd name="T98" fmla="*/ 196 w 216"/>
                <a:gd name="T99" fmla="*/ 514 h 514"/>
                <a:gd name="T100" fmla="*/ 0 w 216"/>
                <a:gd name="T101" fmla="*/ 3 h 514"/>
                <a:gd name="T102" fmla="*/ 0 w 216"/>
                <a:gd name="T103" fmla="*/ 3 h 514"/>
                <a:gd name="T104" fmla="*/ 0 w 216"/>
                <a:gd name="T105" fmla="*/ 3 h 514"/>
                <a:gd name="T106" fmla="*/ 0 w 216"/>
                <a:gd name="T107" fmla="*/ 3 h 514"/>
                <a:gd name="T108" fmla="*/ 0 w 216"/>
                <a:gd name="T109" fmla="*/ 3 h 514"/>
                <a:gd name="T110" fmla="*/ 0 w 216"/>
                <a:gd name="T111" fmla="*/ 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514">
                  <a:moveTo>
                    <a:pt x="196" y="514"/>
                  </a:moveTo>
                  <a:lnTo>
                    <a:pt x="196" y="514"/>
                  </a:lnTo>
                  <a:lnTo>
                    <a:pt x="206" y="463"/>
                  </a:lnTo>
                  <a:lnTo>
                    <a:pt x="210" y="409"/>
                  </a:lnTo>
                  <a:lnTo>
                    <a:pt x="210" y="409"/>
                  </a:lnTo>
                  <a:lnTo>
                    <a:pt x="210" y="409"/>
                  </a:lnTo>
                  <a:lnTo>
                    <a:pt x="210" y="372"/>
                  </a:lnTo>
                  <a:lnTo>
                    <a:pt x="206" y="338"/>
                  </a:lnTo>
                  <a:lnTo>
                    <a:pt x="196" y="301"/>
                  </a:lnTo>
                  <a:lnTo>
                    <a:pt x="186" y="267"/>
                  </a:lnTo>
                  <a:lnTo>
                    <a:pt x="176" y="233"/>
                  </a:lnTo>
                  <a:lnTo>
                    <a:pt x="159" y="200"/>
                  </a:lnTo>
                  <a:lnTo>
                    <a:pt x="142" y="166"/>
                  </a:lnTo>
                  <a:lnTo>
                    <a:pt x="122" y="135"/>
                  </a:lnTo>
                  <a:lnTo>
                    <a:pt x="122" y="135"/>
                  </a:lnTo>
                  <a:lnTo>
                    <a:pt x="122" y="135"/>
                  </a:lnTo>
                  <a:lnTo>
                    <a:pt x="78" y="81"/>
                  </a:lnTo>
                  <a:lnTo>
                    <a:pt x="30" y="30"/>
                  </a:lnTo>
                  <a:lnTo>
                    <a:pt x="30" y="30"/>
                  </a:lnTo>
                  <a:lnTo>
                    <a:pt x="30" y="30"/>
                  </a:lnTo>
                  <a:lnTo>
                    <a:pt x="17" y="14"/>
                  </a:lnTo>
                  <a:lnTo>
                    <a:pt x="10" y="7"/>
                  </a:lnTo>
                  <a:lnTo>
                    <a:pt x="0" y="3"/>
                  </a:lnTo>
                  <a:lnTo>
                    <a:pt x="0" y="3"/>
                  </a:lnTo>
                  <a:lnTo>
                    <a:pt x="0" y="0"/>
                  </a:lnTo>
                  <a:lnTo>
                    <a:pt x="0" y="0"/>
                  </a:lnTo>
                  <a:lnTo>
                    <a:pt x="10" y="3"/>
                  </a:lnTo>
                  <a:lnTo>
                    <a:pt x="20" y="10"/>
                  </a:lnTo>
                  <a:lnTo>
                    <a:pt x="34" y="27"/>
                  </a:lnTo>
                  <a:lnTo>
                    <a:pt x="34" y="27"/>
                  </a:lnTo>
                  <a:lnTo>
                    <a:pt x="34" y="27"/>
                  </a:lnTo>
                  <a:lnTo>
                    <a:pt x="81" y="78"/>
                  </a:lnTo>
                  <a:lnTo>
                    <a:pt x="125" y="135"/>
                  </a:lnTo>
                  <a:lnTo>
                    <a:pt x="125" y="135"/>
                  </a:lnTo>
                  <a:lnTo>
                    <a:pt x="125" y="135"/>
                  </a:lnTo>
                  <a:lnTo>
                    <a:pt x="145" y="166"/>
                  </a:lnTo>
                  <a:lnTo>
                    <a:pt x="162" y="196"/>
                  </a:lnTo>
                  <a:lnTo>
                    <a:pt x="179" y="230"/>
                  </a:lnTo>
                  <a:lnTo>
                    <a:pt x="189" y="264"/>
                  </a:lnTo>
                  <a:lnTo>
                    <a:pt x="203" y="301"/>
                  </a:lnTo>
                  <a:lnTo>
                    <a:pt x="210" y="335"/>
                  </a:lnTo>
                  <a:lnTo>
                    <a:pt x="213" y="372"/>
                  </a:lnTo>
                  <a:lnTo>
                    <a:pt x="216" y="409"/>
                  </a:lnTo>
                  <a:lnTo>
                    <a:pt x="216" y="409"/>
                  </a:lnTo>
                  <a:lnTo>
                    <a:pt x="216" y="409"/>
                  </a:lnTo>
                  <a:lnTo>
                    <a:pt x="213" y="463"/>
                  </a:lnTo>
                  <a:lnTo>
                    <a:pt x="199" y="514"/>
                  </a:lnTo>
                  <a:lnTo>
                    <a:pt x="199" y="514"/>
                  </a:lnTo>
                  <a:lnTo>
                    <a:pt x="196" y="514"/>
                  </a:lnTo>
                  <a:lnTo>
                    <a:pt x="196" y="514"/>
                  </a:lnTo>
                  <a:close/>
                  <a:moveTo>
                    <a:pt x="0" y="3"/>
                  </a:moveTo>
                  <a:lnTo>
                    <a:pt x="0" y="3"/>
                  </a:lnTo>
                  <a:lnTo>
                    <a:pt x="0" y="3"/>
                  </a:lnTo>
                  <a:lnTo>
                    <a:pt x="0" y="3"/>
                  </a:lnTo>
                  <a:lnTo>
                    <a:pt x="0" y="3"/>
                  </a:lnTo>
                  <a:lnTo>
                    <a:pt x="0" y="3"/>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43"/>
            <p:cNvSpPr>
              <a:spLocks/>
            </p:cNvSpPr>
            <p:nvPr/>
          </p:nvSpPr>
          <p:spPr bwMode="auto">
            <a:xfrm>
              <a:off x="6768" y="855"/>
              <a:ext cx="180" cy="460"/>
            </a:xfrm>
            <a:custGeom>
              <a:avLst/>
              <a:gdLst>
                <a:gd name="T0" fmla="*/ 176 w 180"/>
                <a:gd name="T1" fmla="*/ 460 h 460"/>
                <a:gd name="T2" fmla="*/ 176 w 180"/>
                <a:gd name="T3" fmla="*/ 460 h 460"/>
                <a:gd name="T4" fmla="*/ 176 w 180"/>
                <a:gd name="T5" fmla="*/ 423 h 460"/>
                <a:gd name="T6" fmla="*/ 176 w 180"/>
                <a:gd name="T7" fmla="*/ 423 h 460"/>
                <a:gd name="T8" fmla="*/ 176 w 180"/>
                <a:gd name="T9" fmla="*/ 423 h 460"/>
                <a:gd name="T10" fmla="*/ 173 w 180"/>
                <a:gd name="T11" fmla="*/ 365 h 460"/>
                <a:gd name="T12" fmla="*/ 166 w 180"/>
                <a:gd name="T13" fmla="*/ 308 h 460"/>
                <a:gd name="T14" fmla="*/ 149 w 180"/>
                <a:gd name="T15" fmla="*/ 251 h 460"/>
                <a:gd name="T16" fmla="*/ 132 w 180"/>
                <a:gd name="T17" fmla="*/ 196 h 460"/>
                <a:gd name="T18" fmla="*/ 105 w 180"/>
                <a:gd name="T19" fmla="*/ 142 h 460"/>
                <a:gd name="T20" fmla="*/ 78 w 180"/>
                <a:gd name="T21" fmla="*/ 92 h 460"/>
                <a:gd name="T22" fmla="*/ 41 w 180"/>
                <a:gd name="T23" fmla="*/ 44 h 460"/>
                <a:gd name="T24" fmla="*/ 0 w 180"/>
                <a:gd name="T25" fmla="*/ 4 h 460"/>
                <a:gd name="T26" fmla="*/ 0 w 180"/>
                <a:gd name="T27" fmla="*/ 4 h 460"/>
                <a:gd name="T28" fmla="*/ 4 w 180"/>
                <a:gd name="T29" fmla="*/ 0 h 460"/>
                <a:gd name="T30" fmla="*/ 4 w 180"/>
                <a:gd name="T31" fmla="*/ 0 h 460"/>
                <a:gd name="T32" fmla="*/ 44 w 180"/>
                <a:gd name="T33" fmla="*/ 44 h 460"/>
                <a:gd name="T34" fmla="*/ 82 w 180"/>
                <a:gd name="T35" fmla="*/ 88 h 460"/>
                <a:gd name="T36" fmla="*/ 109 w 180"/>
                <a:gd name="T37" fmla="*/ 139 h 460"/>
                <a:gd name="T38" fmla="*/ 136 w 180"/>
                <a:gd name="T39" fmla="*/ 193 h 460"/>
                <a:gd name="T40" fmla="*/ 156 w 180"/>
                <a:gd name="T41" fmla="*/ 251 h 460"/>
                <a:gd name="T42" fmla="*/ 170 w 180"/>
                <a:gd name="T43" fmla="*/ 308 h 460"/>
                <a:gd name="T44" fmla="*/ 176 w 180"/>
                <a:gd name="T45" fmla="*/ 365 h 460"/>
                <a:gd name="T46" fmla="*/ 180 w 180"/>
                <a:gd name="T47" fmla="*/ 423 h 460"/>
                <a:gd name="T48" fmla="*/ 180 w 180"/>
                <a:gd name="T49" fmla="*/ 423 h 460"/>
                <a:gd name="T50" fmla="*/ 180 w 180"/>
                <a:gd name="T51" fmla="*/ 423 h 460"/>
                <a:gd name="T52" fmla="*/ 180 w 180"/>
                <a:gd name="T53" fmla="*/ 460 h 460"/>
                <a:gd name="T54" fmla="*/ 180 w 180"/>
                <a:gd name="T55" fmla="*/ 460 h 460"/>
                <a:gd name="T56" fmla="*/ 176 w 180"/>
                <a:gd name="T57" fmla="*/ 460 h 460"/>
                <a:gd name="T58" fmla="*/ 176 w 180"/>
                <a:gd name="T59"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0">
                  <a:moveTo>
                    <a:pt x="176" y="460"/>
                  </a:moveTo>
                  <a:lnTo>
                    <a:pt x="176" y="460"/>
                  </a:lnTo>
                  <a:lnTo>
                    <a:pt x="176" y="423"/>
                  </a:lnTo>
                  <a:lnTo>
                    <a:pt x="176" y="423"/>
                  </a:lnTo>
                  <a:lnTo>
                    <a:pt x="176" y="423"/>
                  </a:lnTo>
                  <a:lnTo>
                    <a:pt x="173" y="365"/>
                  </a:lnTo>
                  <a:lnTo>
                    <a:pt x="166" y="308"/>
                  </a:lnTo>
                  <a:lnTo>
                    <a:pt x="149" y="251"/>
                  </a:lnTo>
                  <a:lnTo>
                    <a:pt x="132" y="196"/>
                  </a:lnTo>
                  <a:lnTo>
                    <a:pt x="105" y="142"/>
                  </a:lnTo>
                  <a:lnTo>
                    <a:pt x="78" y="92"/>
                  </a:lnTo>
                  <a:lnTo>
                    <a:pt x="41" y="44"/>
                  </a:lnTo>
                  <a:lnTo>
                    <a:pt x="0" y="4"/>
                  </a:lnTo>
                  <a:lnTo>
                    <a:pt x="0" y="4"/>
                  </a:lnTo>
                  <a:lnTo>
                    <a:pt x="4" y="0"/>
                  </a:lnTo>
                  <a:lnTo>
                    <a:pt x="4" y="0"/>
                  </a:lnTo>
                  <a:lnTo>
                    <a:pt x="44" y="44"/>
                  </a:lnTo>
                  <a:lnTo>
                    <a:pt x="82" y="88"/>
                  </a:lnTo>
                  <a:lnTo>
                    <a:pt x="109" y="139"/>
                  </a:lnTo>
                  <a:lnTo>
                    <a:pt x="136" y="193"/>
                  </a:lnTo>
                  <a:lnTo>
                    <a:pt x="156" y="251"/>
                  </a:lnTo>
                  <a:lnTo>
                    <a:pt x="170" y="308"/>
                  </a:lnTo>
                  <a:lnTo>
                    <a:pt x="176" y="365"/>
                  </a:lnTo>
                  <a:lnTo>
                    <a:pt x="180" y="423"/>
                  </a:lnTo>
                  <a:lnTo>
                    <a:pt x="180" y="423"/>
                  </a:lnTo>
                  <a:lnTo>
                    <a:pt x="180" y="423"/>
                  </a:lnTo>
                  <a:lnTo>
                    <a:pt x="180" y="460"/>
                  </a:lnTo>
                  <a:lnTo>
                    <a:pt x="180" y="460"/>
                  </a:lnTo>
                  <a:lnTo>
                    <a:pt x="176" y="460"/>
                  </a:lnTo>
                  <a:lnTo>
                    <a:pt x="176" y="460"/>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4"/>
          <p:cNvGrpSpPr>
            <a:grpSpLocks noChangeAspect="1"/>
          </p:cNvGrpSpPr>
          <p:nvPr/>
        </p:nvGrpSpPr>
        <p:grpSpPr bwMode="auto">
          <a:xfrm flipH="1">
            <a:off x="6958361" y="3183626"/>
            <a:ext cx="5233639" cy="3674373"/>
            <a:chOff x="3264" y="971"/>
            <a:chExt cx="2514" cy="1765"/>
          </a:xfrm>
        </p:grpSpPr>
        <p:sp>
          <p:nvSpPr>
            <p:cNvPr id="20" name="Freeform 14"/>
            <p:cNvSpPr>
              <a:spLocks/>
            </p:cNvSpPr>
            <p:nvPr/>
          </p:nvSpPr>
          <p:spPr bwMode="auto">
            <a:xfrm>
              <a:off x="4776" y="1807"/>
              <a:ext cx="319" cy="217"/>
            </a:xfrm>
            <a:custGeom>
              <a:avLst/>
              <a:gdLst>
                <a:gd name="T0" fmla="*/ 66 w 319"/>
                <a:gd name="T1" fmla="*/ 217 h 217"/>
                <a:gd name="T2" fmla="*/ 66 w 319"/>
                <a:gd name="T3" fmla="*/ 217 h 217"/>
                <a:gd name="T4" fmla="*/ 110 w 319"/>
                <a:gd name="T5" fmla="*/ 210 h 217"/>
                <a:gd name="T6" fmla="*/ 154 w 319"/>
                <a:gd name="T7" fmla="*/ 199 h 217"/>
                <a:gd name="T8" fmla="*/ 209 w 319"/>
                <a:gd name="T9" fmla="*/ 180 h 217"/>
                <a:gd name="T10" fmla="*/ 209 w 319"/>
                <a:gd name="T11" fmla="*/ 180 h 217"/>
                <a:gd name="T12" fmla="*/ 217 w 319"/>
                <a:gd name="T13" fmla="*/ 177 h 217"/>
                <a:gd name="T14" fmla="*/ 217 w 319"/>
                <a:gd name="T15" fmla="*/ 177 h 217"/>
                <a:gd name="T16" fmla="*/ 242 w 319"/>
                <a:gd name="T17" fmla="*/ 158 h 217"/>
                <a:gd name="T18" fmla="*/ 275 w 319"/>
                <a:gd name="T19" fmla="*/ 129 h 217"/>
                <a:gd name="T20" fmla="*/ 308 w 319"/>
                <a:gd name="T21" fmla="*/ 100 h 217"/>
                <a:gd name="T22" fmla="*/ 316 w 319"/>
                <a:gd name="T23" fmla="*/ 85 h 217"/>
                <a:gd name="T24" fmla="*/ 319 w 319"/>
                <a:gd name="T25" fmla="*/ 74 h 217"/>
                <a:gd name="T26" fmla="*/ 319 w 319"/>
                <a:gd name="T27" fmla="*/ 74 h 217"/>
                <a:gd name="T28" fmla="*/ 312 w 319"/>
                <a:gd name="T29" fmla="*/ 63 h 217"/>
                <a:gd name="T30" fmla="*/ 301 w 319"/>
                <a:gd name="T31" fmla="*/ 52 h 217"/>
                <a:gd name="T32" fmla="*/ 272 w 319"/>
                <a:gd name="T33" fmla="*/ 26 h 217"/>
                <a:gd name="T34" fmla="*/ 231 w 319"/>
                <a:gd name="T35" fmla="*/ 0 h 217"/>
                <a:gd name="T36" fmla="*/ 231 w 319"/>
                <a:gd name="T37" fmla="*/ 0 h 217"/>
                <a:gd name="T38" fmla="*/ 217 w 319"/>
                <a:gd name="T39" fmla="*/ 4 h 217"/>
                <a:gd name="T40" fmla="*/ 187 w 319"/>
                <a:gd name="T41" fmla="*/ 15 h 217"/>
                <a:gd name="T42" fmla="*/ 143 w 319"/>
                <a:gd name="T43" fmla="*/ 37 h 217"/>
                <a:gd name="T44" fmla="*/ 121 w 319"/>
                <a:gd name="T45" fmla="*/ 52 h 217"/>
                <a:gd name="T46" fmla="*/ 103 w 319"/>
                <a:gd name="T47" fmla="*/ 70 h 217"/>
                <a:gd name="T48" fmla="*/ 103 w 319"/>
                <a:gd name="T49" fmla="*/ 70 h 217"/>
                <a:gd name="T50" fmla="*/ 74 w 319"/>
                <a:gd name="T51" fmla="*/ 96 h 217"/>
                <a:gd name="T52" fmla="*/ 44 w 319"/>
                <a:gd name="T53" fmla="*/ 118 h 217"/>
                <a:gd name="T54" fmla="*/ 22 w 319"/>
                <a:gd name="T55" fmla="*/ 140 h 217"/>
                <a:gd name="T56" fmla="*/ 7 w 319"/>
                <a:gd name="T57" fmla="*/ 155 h 217"/>
                <a:gd name="T58" fmla="*/ 4 w 319"/>
                <a:gd name="T59" fmla="*/ 166 h 217"/>
                <a:gd name="T60" fmla="*/ 0 w 319"/>
                <a:gd name="T61" fmla="*/ 173 h 217"/>
                <a:gd name="T62" fmla="*/ 4 w 319"/>
                <a:gd name="T63" fmla="*/ 180 h 217"/>
                <a:gd name="T64" fmla="*/ 7 w 319"/>
                <a:gd name="T65" fmla="*/ 188 h 217"/>
                <a:gd name="T66" fmla="*/ 15 w 319"/>
                <a:gd name="T67" fmla="*/ 195 h 217"/>
                <a:gd name="T68" fmla="*/ 29 w 319"/>
                <a:gd name="T69" fmla="*/ 202 h 217"/>
                <a:gd name="T70" fmla="*/ 66 w 319"/>
                <a:gd name="T71" fmla="*/ 217 h 217"/>
                <a:gd name="T72" fmla="*/ 66 w 319"/>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17">
                  <a:moveTo>
                    <a:pt x="66" y="217"/>
                  </a:moveTo>
                  <a:lnTo>
                    <a:pt x="66" y="217"/>
                  </a:lnTo>
                  <a:lnTo>
                    <a:pt x="110" y="210"/>
                  </a:lnTo>
                  <a:lnTo>
                    <a:pt x="154" y="199"/>
                  </a:lnTo>
                  <a:lnTo>
                    <a:pt x="209" y="180"/>
                  </a:lnTo>
                  <a:lnTo>
                    <a:pt x="209" y="180"/>
                  </a:lnTo>
                  <a:lnTo>
                    <a:pt x="217" y="177"/>
                  </a:lnTo>
                  <a:lnTo>
                    <a:pt x="217" y="177"/>
                  </a:lnTo>
                  <a:lnTo>
                    <a:pt x="242" y="158"/>
                  </a:lnTo>
                  <a:lnTo>
                    <a:pt x="275" y="129"/>
                  </a:lnTo>
                  <a:lnTo>
                    <a:pt x="308" y="100"/>
                  </a:lnTo>
                  <a:lnTo>
                    <a:pt x="316" y="85"/>
                  </a:lnTo>
                  <a:lnTo>
                    <a:pt x="319" y="74"/>
                  </a:lnTo>
                  <a:lnTo>
                    <a:pt x="319" y="74"/>
                  </a:lnTo>
                  <a:lnTo>
                    <a:pt x="312" y="63"/>
                  </a:lnTo>
                  <a:lnTo>
                    <a:pt x="301" y="52"/>
                  </a:lnTo>
                  <a:lnTo>
                    <a:pt x="272" y="26"/>
                  </a:lnTo>
                  <a:lnTo>
                    <a:pt x="231" y="0"/>
                  </a:lnTo>
                  <a:lnTo>
                    <a:pt x="231" y="0"/>
                  </a:lnTo>
                  <a:lnTo>
                    <a:pt x="217" y="4"/>
                  </a:lnTo>
                  <a:lnTo>
                    <a:pt x="187" y="15"/>
                  </a:lnTo>
                  <a:lnTo>
                    <a:pt x="143" y="37"/>
                  </a:lnTo>
                  <a:lnTo>
                    <a:pt x="121" y="52"/>
                  </a:lnTo>
                  <a:lnTo>
                    <a:pt x="103" y="70"/>
                  </a:lnTo>
                  <a:lnTo>
                    <a:pt x="103" y="70"/>
                  </a:lnTo>
                  <a:lnTo>
                    <a:pt x="74" y="96"/>
                  </a:lnTo>
                  <a:lnTo>
                    <a:pt x="44" y="118"/>
                  </a:lnTo>
                  <a:lnTo>
                    <a:pt x="22" y="140"/>
                  </a:lnTo>
                  <a:lnTo>
                    <a:pt x="7" y="155"/>
                  </a:lnTo>
                  <a:lnTo>
                    <a:pt x="4" y="166"/>
                  </a:lnTo>
                  <a:lnTo>
                    <a:pt x="0" y="173"/>
                  </a:lnTo>
                  <a:lnTo>
                    <a:pt x="4" y="180"/>
                  </a:lnTo>
                  <a:lnTo>
                    <a:pt x="7" y="188"/>
                  </a:lnTo>
                  <a:lnTo>
                    <a:pt x="15" y="195"/>
                  </a:lnTo>
                  <a:lnTo>
                    <a:pt x="29" y="202"/>
                  </a:lnTo>
                  <a:lnTo>
                    <a:pt x="66" y="217"/>
                  </a:lnTo>
                  <a:lnTo>
                    <a:pt x="66" y="217"/>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4703" y="1910"/>
              <a:ext cx="172" cy="184"/>
            </a:xfrm>
            <a:custGeom>
              <a:avLst/>
              <a:gdLst>
                <a:gd name="T0" fmla="*/ 172 w 172"/>
                <a:gd name="T1" fmla="*/ 129 h 184"/>
                <a:gd name="T2" fmla="*/ 117 w 172"/>
                <a:gd name="T3" fmla="*/ 0 h 184"/>
                <a:gd name="T4" fmla="*/ 0 w 172"/>
                <a:gd name="T5" fmla="*/ 19 h 184"/>
                <a:gd name="T6" fmla="*/ 47 w 172"/>
                <a:gd name="T7" fmla="*/ 184 h 184"/>
                <a:gd name="T8" fmla="*/ 172 w 172"/>
                <a:gd name="T9" fmla="*/ 129 h 184"/>
              </a:gdLst>
              <a:ahLst/>
              <a:cxnLst>
                <a:cxn ang="0">
                  <a:pos x="T0" y="T1"/>
                </a:cxn>
                <a:cxn ang="0">
                  <a:pos x="T2" y="T3"/>
                </a:cxn>
                <a:cxn ang="0">
                  <a:pos x="T4" y="T5"/>
                </a:cxn>
                <a:cxn ang="0">
                  <a:pos x="T6" y="T7"/>
                </a:cxn>
                <a:cxn ang="0">
                  <a:pos x="T8" y="T9"/>
                </a:cxn>
              </a:cxnLst>
              <a:rect l="0" t="0" r="r" b="b"/>
              <a:pathLst>
                <a:path w="172" h="184">
                  <a:moveTo>
                    <a:pt x="172" y="129"/>
                  </a:moveTo>
                  <a:lnTo>
                    <a:pt x="117" y="0"/>
                  </a:lnTo>
                  <a:lnTo>
                    <a:pt x="0" y="19"/>
                  </a:lnTo>
                  <a:lnTo>
                    <a:pt x="47" y="184"/>
                  </a:lnTo>
                  <a:lnTo>
                    <a:pt x="172"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p:nvSpPr>
          <p:spPr bwMode="auto">
            <a:xfrm>
              <a:off x="4835" y="2020"/>
              <a:ext cx="18" cy="19"/>
            </a:xfrm>
            <a:custGeom>
              <a:avLst/>
              <a:gdLst>
                <a:gd name="T0" fmla="*/ 3 w 18"/>
                <a:gd name="T1" fmla="*/ 4 h 19"/>
                <a:gd name="T2" fmla="*/ 3 w 18"/>
                <a:gd name="T3" fmla="*/ 4 h 19"/>
                <a:gd name="T4" fmla="*/ 7 w 18"/>
                <a:gd name="T5" fmla="*/ 0 h 19"/>
                <a:gd name="T6" fmla="*/ 15 w 18"/>
                <a:gd name="T7" fmla="*/ 4 h 19"/>
                <a:gd name="T8" fmla="*/ 15 w 18"/>
                <a:gd name="T9" fmla="*/ 4 h 19"/>
                <a:gd name="T10" fmla="*/ 18 w 18"/>
                <a:gd name="T11" fmla="*/ 8 h 19"/>
                <a:gd name="T12" fmla="*/ 18 w 18"/>
                <a:gd name="T13" fmla="*/ 15 h 19"/>
                <a:gd name="T14" fmla="*/ 18 w 18"/>
                <a:gd name="T15" fmla="*/ 15 h 19"/>
                <a:gd name="T16" fmla="*/ 11 w 18"/>
                <a:gd name="T17" fmla="*/ 19 h 19"/>
                <a:gd name="T18" fmla="*/ 3 w 18"/>
                <a:gd name="T19" fmla="*/ 15 h 19"/>
                <a:gd name="T20" fmla="*/ 3 w 18"/>
                <a:gd name="T21" fmla="*/ 15 h 19"/>
                <a:gd name="T22" fmla="*/ 0 w 18"/>
                <a:gd name="T23" fmla="*/ 11 h 19"/>
                <a:gd name="T24" fmla="*/ 3 w 18"/>
                <a:gd name="T25" fmla="*/ 4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3" y="4"/>
                  </a:moveTo>
                  <a:lnTo>
                    <a:pt x="3" y="4"/>
                  </a:lnTo>
                  <a:lnTo>
                    <a:pt x="7" y="0"/>
                  </a:lnTo>
                  <a:lnTo>
                    <a:pt x="15" y="4"/>
                  </a:lnTo>
                  <a:lnTo>
                    <a:pt x="15" y="4"/>
                  </a:lnTo>
                  <a:lnTo>
                    <a:pt x="18" y="8"/>
                  </a:lnTo>
                  <a:lnTo>
                    <a:pt x="18" y="15"/>
                  </a:lnTo>
                  <a:lnTo>
                    <a:pt x="18" y="15"/>
                  </a:lnTo>
                  <a:lnTo>
                    <a:pt x="11" y="19"/>
                  </a:lnTo>
                  <a:lnTo>
                    <a:pt x="3" y="15"/>
                  </a:lnTo>
                  <a:lnTo>
                    <a:pt x="3" y="15"/>
                  </a:lnTo>
                  <a:lnTo>
                    <a:pt x="0" y="11"/>
                  </a:lnTo>
                  <a:lnTo>
                    <a:pt x="3"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956" y="1778"/>
              <a:ext cx="88" cy="55"/>
            </a:xfrm>
            <a:custGeom>
              <a:avLst/>
              <a:gdLst>
                <a:gd name="T0" fmla="*/ 0 w 88"/>
                <a:gd name="T1" fmla="*/ 51 h 55"/>
                <a:gd name="T2" fmla="*/ 0 w 88"/>
                <a:gd name="T3" fmla="*/ 51 h 55"/>
                <a:gd name="T4" fmla="*/ 26 w 88"/>
                <a:gd name="T5" fmla="*/ 40 h 55"/>
                <a:gd name="T6" fmla="*/ 48 w 88"/>
                <a:gd name="T7" fmla="*/ 26 h 55"/>
                <a:gd name="T8" fmla="*/ 70 w 88"/>
                <a:gd name="T9" fmla="*/ 7 h 55"/>
                <a:gd name="T10" fmla="*/ 70 w 88"/>
                <a:gd name="T11" fmla="*/ 7 h 55"/>
                <a:gd name="T12" fmla="*/ 77 w 88"/>
                <a:gd name="T13" fmla="*/ 0 h 55"/>
                <a:gd name="T14" fmla="*/ 81 w 88"/>
                <a:gd name="T15" fmla="*/ 0 h 55"/>
                <a:gd name="T16" fmla="*/ 84 w 88"/>
                <a:gd name="T17" fmla="*/ 4 h 55"/>
                <a:gd name="T18" fmla="*/ 88 w 88"/>
                <a:gd name="T19" fmla="*/ 15 h 55"/>
                <a:gd name="T20" fmla="*/ 88 w 88"/>
                <a:gd name="T21" fmla="*/ 26 h 55"/>
                <a:gd name="T22" fmla="*/ 84 w 88"/>
                <a:gd name="T23" fmla="*/ 33 h 55"/>
                <a:gd name="T24" fmla="*/ 81 w 88"/>
                <a:gd name="T25" fmla="*/ 44 h 55"/>
                <a:gd name="T26" fmla="*/ 73 w 88"/>
                <a:gd name="T27" fmla="*/ 51 h 55"/>
                <a:gd name="T28" fmla="*/ 73 w 88"/>
                <a:gd name="T29" fmla="*/ 51 h 55"/>
                <a:gd name="T30" fmla="*/ 66 w 88"/>
                <a:gd name="T31" fmla="*/ 55 h 55"/>
                <a:gd name="T32" fmla="*/ 51 w 88"/>
                <a:gd name="T33" fmla="*/ 55 h 55"/>
                <a:gd name="T34" fmla="*/ 29 w 88"/>
                <a:gd name="T35" fmla="*/ 55 h 55"/>
                <a:gd name="T36" fmla="*/ 0 w 88"/>
                <a:gd name="T37" fmla="*/ 51 h 55"/>
                <a:gd name="T38" fmla="*/ 0 w 88"/>
                <a:gd name="T3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5">
                  <a:moveTo>
                    <a:pt x="0" y="51"/>
                  </a:moveTo>
                  <a:lnTo>
                    <a:pt x="0" y="51"/>
                  </a:lnTo>
                  <a:lnTo>
                    <a:pt x="26" y="40"/>
                  </a:lnTo>
                  <a:lnTo>
                    <a:pt x="48" y="26"/>
                  </a:lnTo>
                  <a:lnTo>
                    <a:pt x="70" y="7"/>
                  </a:lnTo>
                  <a:lnTo>
                    <a:pt x="70" y="7"/>
                  </a:lnTo>
                  <a:lnTo>
                    <a:pt x="77" y="0"/>
                  </a:lnTo>
                  <a:lnTo>
                    <a:pt x="81" y="0"/>
                  </a:lnTo>
                  <a:lnTo>
                    <a:pt x="84" y="4"/>
                  </a:lnTo>
                  <a:lnTo>
                    <a:pt x="88" y="15"/>
                  </a:lnTo>
                  <a:lnTo>
                    <a:pt x="88" y="26"/>
                  </a:lnTo>
                  <a:lnTo>
                    <a:pt x="84" y="33"/>
                  </a:lnTo>
                  <a:lnTo>
                    <a:pt x="81" y="44"/>
                  </a:lnTo>
                  <a:lnTo>
                    <a:pt x="73" y="51"/>
                  </a:lnTo>
                  <a:lnTo>
                    <a:pt x="73" y="51"/>
                  </a:lnTo>
                  <a:lnTo>
                    <a:pt x="66" y="55"/>
                  </a:lnTo>
                  <a:lnTo>
                    <a:pt x="51" y="55"/>
                  </a:lnTo>
                  <a:lnTo>
                    <a:pt x="29" y="55"/>
                  </a:lnTo>
                  <a:lnTo>
                    <a:pt x="0" y="51"/>
                  </a:lnTo>
                  <a:lnTo>
                    <a:pt x="0" y="51"/>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3635" y="1462"/>
              <a:ext cx="1192" cy="808"/>
            </a:xfrm>
            <a:custGeom>
              <a:avLst/>
              <a:gdLst>
                <a:gd name="T0" fmla="*/ 36 w 1192"/>
                <a:gd name="T1" fmla="*/ 254 h 808"/>
                <a:gd name="T2" fmla="*/ 36 w 1192"/>
                <a:gd name="T3" fmla="*/ 254 h 808"/>
                <a:gd name="T4" fmla="*/ 124 w 1192"/>
                <a:gd name="T5" fmla="*/ 342 h 808"/>
                <a:gd name="T6" fmla="*/ 315 w 1192"/>
                <a:gd name="T7" fmla="*/ 536 h 808"/>
                <a:gd name="T8" fmla="*/ 422 w 1192"/>
                <a:gd name="T9" fmla="*/ 639 h 808"/>
                <a:gd name="T10" fmla="*/ 517 w 1192"/>
                <a:gd name="T11" fmla="*/ 727 h 808"/>
                <a:gd name="T12" fmla="*/ 558 w 1192"/>
                <a:gd name="T13" fmla="*/ 760 h 808"/>
                <a:gd name="T14" fmla="*/ 591 w 1192"/>
                <a:gd name="T15" fmla="*/ 786 h 808"/>
                <a:gd name="T16" fmla="*/ 616 w 1192"/>
                <a:gd name="T17" fmla="*/ 804 h 808"/>
                <a:gd name="T18" fmla="*/ 624 w 1192"/>
                <a:gd name="T19" fmla="*/ 808 h 808"/>
                <a:gd name="T20" fmla="*/ 631 w 1192"/>
                <a:gd name="T21" fmla="*/ 808 h 808"/>
                <a:gd name="T22" fmla="*/ 631 w 1192"/>
                <a:gd name="T23" fmla="*/ 808 h 808"/>
                <a:gd name="T24" fmla="*/ 726 w 1192"/>
                <a:gd name="T25" fmla="*/ 779 h 808"/>
                <a:gd name="T26" fmla="*/ 895 w 1192"/>
                <a:gd name="T27" fmla="*/ 723 h 808"/>
                <a:gd name="T28" fmla="*/ 1189 w 1192"/>
                <a:gd name="T29" fmla="*/ 628 h 808"/>
                <a:gd name="T30" fmla="*/ 1189 w 1192"/>
                <a:gd name="T31" fmla="*/ 628 h 808"/>
                <a:gd name="T32" fmla="*/ 1192 w 1192"/>
                <a:gd name="T33" fmla="*/ 621 h 808"/>
                <a:gd name="T34" fmla="*/ 1192 w 1192"/>
                <a:gd name="T35" fmla="*/ 613 h 808"/>
                <a:gd name="T36" fmla="*/ 1192 w 1192"/>
                <a:gd name="T37" fmla="*/ 602 h 808"/>
                <a:gd name="T38" fmla="*/ 1137 w 1192"/>
                <a:gd name="T39" fmla="*/ 445 h 808"/>
                <a:gd name="T40" fmla="*/ 708 w 1192"/>
                <a:gd name="T41" fmla="*/ 573 h 808"/>
                <a:gd name="T42" fmla="*/ 708 w 1192"/>
                <a:gd name="T43" fmla="*/ 573 h 808"/>
                <a:gd name="T44" fmla="*/ 679 w 1192"/>
                <a:gd name="T45" fmla="*/ 540 h 808"/>
                <a:gd name="T46" fmla="*/ 613 w 1192"/>
                <a:gd name="T47" fmla="*/ 459 h 808"/>
                <a:gd name="T48" fmla="*/ 521 w 1192"/>
                <a:gd name="T49" fmla="*/ 356 h 808"/>
                <a:gd name="T50" fmla="*/ 469 w 1192"/>
                <a:gd name="T51" fmla="*/ 305 h 808"/>
                <a:gd name="T52" fmla="*/ 418 w 1192"/>
                <a:gd name="T53" fmla="*/ 257 h 808"/>
                <a:gd name="T54" fmla="*/ 418 w 1192"/>
                <a:gd name="T55" fmla="*/ 257 h 808"/>
                <a:gd name="T56" fmla="*/ 385 w 1192"/>
                <a:gd name="T57" fmla="*/ 224 h 808"/>
                <a:gd name="T58" fmla="*/ 356 w 1192"/>
                <a:gd name="T59" fmla="*/ 195 h 808"/>
                <a:gd name="T60" fmla="*/ 312 w 1192"/>
                <a:gd name="T61" fmla="*/ 136 h 808"/>
                <a:gd name="T62" fmla="*/ 279 w 1192"/>
                <a:gd name="T63" fmla="*/ 89 h 808"/>
                <a:gd name="T64" fmla="*/ 264 w 1192"/>
                <a:gd name="T65" fmla="*/ 70 h 808"/>
                <a:gd name="T66" fmla="*/ 249 w 1192"/>
                <a:gd name="T67" fmla="*/ 56 h 808"/>
                <a:gd name="T68" fmla="*/ 249 w 1192"/>
                <a:gd name="T69" fmla="*/ 56 h 808"/>
                <a:gd name="T70" fmla="*/ 213 w 1192"/>
                <a:gd name="T71" fmla="*/ 33 h 808"/>
                <a:gd name="T72" fmla="*/ 180 w 1192"/>
                <a:gd name="T73" fmla="*/ 15 h 808"/>
                <a:gd name="T74" fmla="*/ 150 w 1192"/>
                <a:gd name="T75" fmla="*/ 4 h 808"/>
                <a:gd name="T76" fmla="*/ 121 w 1192"/>
                <a:gd name="T77" fmla="*/ 0 h 808"/>
                <a:gd name="T78" fmla="*/ 95 w 1192"/>
                <a:gd name="T79" fmla="*/ 4 h 808"/>
                <a:gd name="T80" fmla="*/ 69 w 1192"/>
                <a:gd name="T81" fmla="*/ 11 h 808"/>
                <a:gd name="T82" fmla="*/ 51 w 1192"/>
                <a:gd name="T83" fmla="*/ 22 h 808"/>
                <a:gd name="T84" fmla="*/ 33 w 1192"/>
                <a:gd name="T85" fmla="*/ 41 h 808"/>
                <a:gd name="T86" fmla="*/ 18 w 1192"/>
                <a:gd name="T87" fmla="*/ 59 h 808"/>
                <a:gd name="T88" fmla="*/ 7 w 1192"/>
                <a:gd name="T89" fmla="*/ 85 h 808"/>
                <a:gd name="T90" fmla="*/ 0 w 1192"/>
                <a:gd name="T91" fmla="*/ 111 h 808"/>
                <a:gd name="T92" fmla="*/ 0 w 1192"/>
                <a:gd name="T93" fmla="*/ 136 h 808"/>
                <a:gd name="T94" fmla="*/ 0 w 1192"/>
                <a:gd name="T95" fmla="*/ 166 h 808"/>
                <a:gd name="T96" fmla="*/ 7 w 1192"/>
                <a:gd name="T97" fmla="*/ 195 h 808"/>
                <a:gd name="T98" fmla="*/ 22 w 1192"/>
                <a:gd name="T99" fmla="*/ 224 h 808"/>
                <a:gd name="T100" fmla="*/ 36 w 1192"/>
                <a:gd name="T101" fmla="*/ 254 h 808"/>
                <a:gd name="T102" fmla="*/ 36 w 1192"/>
                <a:gd name="T103" fmla="*/ 25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2" h="808">
                  <a:moveTo>
                    <a:pt x="36" y="254"/>
                  </a:moveTo>
                  <a:lnTo>
                    <a:pt x="36" y="254"/>
                  </a:lnTo>
                  <a:lnTo>
                    <a:pt x="124" y="342"/>
                  </a:lnTo>
                  <a:lnTo>
                    <a:pt x="315" y="536"/>
                  </a:lnTo>
                  <a:lnTo>
                    <a:pt x="422" y="639"/>
                  </a:lnTo>
                  <a:lnTo>
                    <a:pt x="517" y="727"/>
                  </a:lnTo>
                  <a:lnTo>
                    <a:pt x="558" y="760"/>
                  </a:lnTo>
                  <a:lnTo>
                    <a:pt x="591" y="786"/>
                  </a:lnTo>
                  <a:lnTo>
                    <a:pt x="616" y="804"/>
                  </a:lnTo>
                  <a:lnTo>
                    <a:pt x="624" y="808"/>
                  </a:lnTo>
                  <a:lnTo>
                    <a:pt x="631" y="808"/>
                  </a:lnTo>
                  <a:lnTo>
                    <a:pt x="631" y="808"/>
                  </a:lnTo>
                  <a:lnTo>
                    <a:pt x="726" y="779"/>
                  </a:lnTo>
                  <a:lnTo>
                    <a:pt x="895" y="723"/>
                  </a:lnTo>
                  <a:lnTo>
                    <a:pt x="1189" y="628"/>
                  </a:lnTo>
                  <a:lnTo>
                    <a:pt x="1189" y="628"/>
                  </a:lnTo>
                  <a:lnTo>
                    <a:pt x="1192" y="621"/>
                  </a:lnTo>
                  <a:lnTo>
                    <a:pt x="1192" y="613"/>
                  </a:lnTo>
                  <a:lnTo>
                    <a:pt x="1192" y="602"/>
                  </a:lnTo>
                  <a:lnTo>
                    <a:pt x="1137" y="445"/>
                  </a:lnTo>
                  <a:lnTo>
                    <a:pt x="708" y="573"/>
                  </a:lnTo>
                  <a:lnTo>
                    <a:pt x="708" y="573"/>
                  </a:lnTo>
                  <a:lnTo>
                    <a:pt x="679" y="540"/>
                  </a:lnTo>
                  <a:lnTo>
                    <a:pt x="613" y="459"/>
                  </a:lnTo>
                  <a:lnTo>
                    <a:pt x="521" y="356"/>
                  </a:lnTo>
                  <a:lnTo>
                    <a:pt x="469" y="305"/>
                  </a:lnTo>
                  <a:lnTo>
                    <a:pt x="418" y="257"/>
                  </a:lnTo>
                  <a:lnTo>
                    <a:pt x="418" y="257"/>
                  </a:lnTo>
                  <a:lnTo>
                    <a:pt x="385" y="224"/>
                  </a:lnTo>
                  <a:lnTo>
                    <a:pt x="356" y="195"/>
                  </a:lnTo>
                  <a:lnTo>
                    <a:pt x="312" y="136"/>
                  </a:lnTo>
                  <a:lnTo>
                    <a:pt x="279" y="89"/>
                  </a:lnTo>
                  <a:lnTo>
                    <a:pt x="264" y="70"/>
                  </a:lnTo>
                  <a:lnTo>
                    <a:pt x="249" y="56"/>
                  </a:lnTo>
                  <a:lnTo>
                    <a:pt x="249" y="56"/>
                  </a:lnTo>
                  <a:lnTo>
                    <a:pt x="213" y="33"/>
                  </a:lnTo>
                  <a:lnTo>
                    <a:pt x="180" y="15"/>
                  </a:lnTo>
                  <a:lnTo>
                    <a:pt x="150" y="4"/>
                  </a:lnTo>
                  <a:lnTo>
                    <a:pt x="121" y="0"/>
                  </a:lnTo>
                  <a:lnTo>
                    <a:pt x="95" y="4"/>
                  </a:lnTo>
                  <a:lnTo>
                    <a:pt x="69" y="11"/>
                  </a:lnTo>
                  <a:lnTo>
                    <a:pt x="51" y="22"/>
                  </a:lnTo>
                  <a:lnTo>
                    <a:pt x="33" y="41"/>
                  </a:lnTo>
                  <a:lnTo>
                    <a:pt x="18" y="59"/>
                  </a:lnTo>
                  <a:lnTo>
                    <a:pt x="7" y="85"/>
                  </a:lnTo>
                  <a:lnTo>
                    <a:pt x="0" y="111"/>
                  </a:lnTo>
                  <a:lnTo>
                    <a:pt x="0" y="136"/>
                  </a:lnTo>
                  <a:lnTo>
                    <a:pt x="0" y="166"/>
                  </a:lnTo>
                  <a:lnTo>
                    <a:pt x="7" y="195"/>
                  </a:lnTo>
                  <a:lnTo>
                    <a:pt x="22" y="224"/>
                  </a:lnTo>
                  <a:lnTo>
                    <a:pt x="36" y="254"/>
                  </a:lnTo>
                  <a:lnTo>
                    <a:pt x="36" y="254"/>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p:nvSpPr>
          <p:spPr bwMode="auto">
            <a:xfrm>
              <a:off x="4993" y="1818"/>
              <a:ext cx="205" cy="129"/>
            </a:xfrm>
            <a:custGeom>
              <a:avLst/>
              <a:gdLst>
                <a:gd name="T0" fmla="*/ 14 w 205"/>
                <a:gd name="T1" fmla="*/ 0 h 129"/>
                <a:gd name="T2" fmla="*/ 14 w 205"/>
                <a:gd name="T3" fmla="*/ 0 h 129"/>
                <a:gd name="T4" fmla="*/ 80 w 205"/>
                <a:gd name="T5" fmla="*/ 19 h 129"/>
                <a:gd name="T6" fmla="*/ 135 w 205"/>
                <a:gd name="T7" fmla="*/ 37 h 129"/>
                <a:gd name="T8" fmla="*/ 161 w 205"/>
                <a:gd name="T9" fmla="*/ 48 h 129"/>
                <a:gd name="T10" fmla="*/ 176 w 205"/>
                <a:gd name="T11" fmla="*/ 59 h 129"/>
                <a:gd name="T12" fmla="*/ 176 w 205"/>
                <a:gd name="T13" fmla="*/ 59 h 129"/>
                <a:gd name="T14" fmla="*/ 179 w 205"/>
                <a:gd name="T15" fmla="*/ 63 h 129"/>
                <a:gd name="T16" fmla="*/ 179 w 205"/>
                <a:gd name="T17" fmla="*/ 67 h 129"/>
                <a:gd name="T18" fmla="*/ 176 w 205"/>
                <a:gd name="T19" fmla="*/ 74 h 129"/>
                <a:gd name="T20" fmla="*/ 176 w 205"/>
                <a:gd name="T21" fmla="*/ 74 h 129"/>
                <a:gd name="T22" fmla="*/ 190 w 205"/>
                <a:gd name="T23" fmla="*/ 78 h 129"/>
                <a:gd name="T24" fmla="*/ 201 w 205"/>
                <a:gd name="T25" fmla="*/ 81 h 129"/>
                <a:gd name="T26" fmla="*/ 205 w 205"/>
                <a:gd name="T27" fmla="*/ 85 h 129"/>
                <a:gd name="T28" fmla="*/ 205 w 205"/>
                <a:gd name="T29" fmla="*/ 85 h 129"/>
                <a:gd name="T30" fmla="*/ 205 w 205"/>
                <a:gd name="T31" fmla="*/ 92 h 129"/>
                <a:gd name="T32" fmla="*/ 198 w 205"/>
                <a:gd name="T33" fmla="*/ 100 h 129"/>
                <a:gd name="T34" fmla="*/ 187 w 205"/>
                <a:gd name="T35" fmla="*/ 107 h 129"/>
                <a:gd name="T36" fmla="*/ 179 w 205"/>
                <a:gd name="T37" fmla="*/ 107 h 129"/>
                <a:gd name="T38" fmla="*/ 172 w 205"/>
                <a:gd name="T39" fmla="*/ 103 h 129"/>
                <a:gd name="T40" fmla="*/ 172 w 205"/>
                <a:gd name="T41" fmla="*/ 103 h 129"/>
                <a:gd name="T42" fmla="*/ 176 w 205"/>
                <a:gd name="T43" fmla="*/ 107 h 129"/>
                <a:gd name="T44" fmla="*/ 176 w 205"/>
                <a:gd name="T45" fmla="*/ 111 h 129"/>
                <a:gd name="T46" fmla="*/ 176 w 205"/>
                <a:gd name="T47" fmla="*/ 114 h 129"/>
                <a:gd name="T48" fmla="*/ 172 w 205"/>
                <a:gd name="T49" fmla="*/ 118 h 129"/>
                <a:gd name="T50" fmla="*/ 157 w 205"/>
                <a:gd name="T51" fmla="*/ 125 h 129"/>
                <a:gd name="T52" fmla="*/ 157 w 205"/>
                <a:gd name="T53" fmla="*/ 125 h 129"/>
                <a:gd name="T54" fmla="*/ 132 w 205"/>
                <a:gd name="T55" fmla="*/ 125 h 129"/>
                <a:gd name="T56" fmla="*/ 102 w 205"/>
                <a:gd name="T57" fmla="*/ 118 h 129"/>
                <a:gd name="T58" fmla="*/ 73 w 205"/>
                <a:gd name="T59" fmla="*/ 111 h 129"/>
                <a:gd name="T60" fmla="*/ 73 w 205"/>
                <a:gd name="T61" fmla="*/ 111 h 129"/>
                <a:gd name="T62" fmla="*/ 69 w 205"/>
                <a:gd name="T63" fmla="*/ 107 h 129"/>
                <a:gd name="T64" fmla="*/ 62 w 205"/>
                <a:gd name="T65" fmla="*/ 100 h 129"/>
                <a:gd name="T66" fmla="*/ 55 w 205"/>
                <a:gd name="T67" fmla="*/ 100 h 129"/>
                <a:gd name="T68" fmla="*/ 47 w 205"/>
                <a:gd name="T69" fmla="*/ 103 h 129"/>
                <a:gd name="T70" fmla="*/ 33 w 205"/>
                <a:gd name="T71" fmla="*/ 111 h 129"/>
                <a:gd name="T72" fmla="*/ 18 w 205"/>
                <a:gd name="T73" fmla="*/ 122 h 129"/>
                <a:gd name="T74" fmla="*/ 18 w 205"/>
                <a:gd name="T75" fmla="*/ 122 h 129"/>
                <a:gd name="T76" fmla="*/ 14 w 205"/>
                <a:gd name="T77" fmla="*/ 129 h 129"/>
                <a:gd name="T78" fmla="*/ 7 w 205"/>
                <a:gd name="T79" fmla="*/ 129 h 129"/>
                <a:gd name="T80" fmla="*/ 3 w 205"/>
                <a:gd name="T81" fmla="*/ 129 h 129"/>
                <a:gd name="T82" fmla="*/ 0 w 205"/>
                <a:gd name="T83" fmla="*/ 122 h 129"/>
                <a:gd name="T84" fmla="*/ 0 w 205"/>
                <a:gd name="T85" fmla="*/ 103 h 129"/>
                <a:gd name="T86" fmla="*/ 0 w 205"/>
                <a:gd name="T87" fmla="*/ 78 h 129"/>
                <a:gd name="T88" fmla="*/ 7 w 205"/>
                <a:gd name="T89" fmla="*/ 26 h 129"/>
                <a:gd name="T90" fmla="*/ 14 w 205"/>
                <a:gd name="T91" fmla="*/ 0 h 129"/>
                <a:gd name="T92" fmla="*/ 14 w 205"/>
                <a:gd name="T9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29">
                  <a:moveTo>
                    <a:pt x="14" y="0"/>
                  </a:moveTo>
                  <a:lnTo>
                    <a:pt x="14" y="0"/>
                  </a:lnTo>
                  <a:lnTo>
                    <a:pt x="80" y="19"/>
                  </a:lnTo>
                  <a:lnTo>
                    <a:pt x="135" y="37"/>
                  </a:lnTo>
                  <a:lnTo>
                    <a:pt x="161" y="48"/>
                  </a:lnTo>
                  <a:lnTo>
                    <a:pt x="176" y="59"/>
                  </a:lnTo>
                  <a:lnTo>
                    <a:pt x="176" y="59"/>
                  </a:lnTo>
                  <a:lnTo>
                    <a:pt x="179" y="63"/>
                  </a:lnTo>
                  <a:lnTo>
                    <a:pt x="179" y="67"/>
                  </a:lnTo>
                  <a:lnTo>
                    <a:pt x="176" y="74"/>
                  </a:lnTo>
                  <a:lnTo>
                    <a:pt x="176" y="74"/>
                  </a:lnTo>
                  <a:lnTo>
                    <a:pt x="190" y="78"/>
                  </a:lnTo>
                  <a:lnTo>
                    <a:pt x="201" y="81"/>
                  </a:lnTo>
                  <a:lnTo>
                    <a:pt x="205" y="85"/>
                  </a:lnTo>
                  <a:lnTo>
                    <a:pt x="205" y="85"/>
                  </a:lnTo>
                  <a:lnTo>
                    <a:pt x="205" y="92"/>
                  </a:lnTo>
                  <a:lnTo>
                    <a:pt x="198" y="100"/>
                  </a:lnTo>
                  <a:lnTo>
                    <a:pt x="187" y="107"/>
                  </a:lnTo>
                  <a:lnTo>
                    <a:pt x="179" y="107"/>
                  </a:lnTo>
                  <a:lnTo>
                    <a:pt x="172" y="103"/>
                  </a:lnTo>
                  <a:lnTo>
                    <a:pt x="172" y="103"/>
                  </a:lnTo>
                  <a:lnTo>
                    <a:pt x="176" y="107"/>
                  </a:lnTo>
                  <a:lnTo>
                    <a:pt x="176" y="111"/>
                  </a:lnTo>
                  <a:lnTo>
                    <a:pt x="176" y="114"/>
                  </a:lnTo>
                  <a:lnTo>
                    <a:pt x="172" y="118"/>
                  </a:lnTo>
                  <a:lnTo>
                    <a:pt x="157" y="125"/>
                  </a:lnTo>
                  <a:lnTo>
                    <a:pt x="157" y="125"/>
                  </a:lnTo>
                  <a:lnTo>
                    <a:pt x="132" y="125"/>
                  </a:lnTo>
                  <a:lnTo>
                    <a:pt x="102" y="118"/>
                  </a:lnTo>
                  <a:lnTo>
                    <a:pt x="73" y="111"/>
                  </a:lnTo>
                  <a:lnTo>
                    <a:pt x="73" y="111"/>
                  </a:lnTo>
                  <a:lnTo>
                    <a:pt x="69" y="107"/>
                  </a:lnTo>
                  <a:lnTo>
                    <a:pt x="62" y="100"/>
                  </a:lnTo>
                  <a:lnTo>
                    <a:pt x="55" y="100"/>
                  </a:lnTo>
                  <a:lnTo>
                    <a:pt x="47" y="103"/>
                  </a:lnTo>
                  <a:lnTo>
                    <a:pt x="33" y="111"/>
                  </a:lnTo>
                  <a:lnTo>
                    <a:pt x="18" y="122"/>
                  </a:lnTo>
                  <a:lnTo>
                    <a:pt x="18" y="122"/>
                  </a:lnTo>
                  <a:lnTo>
                    <a:pt x="14" y="129"/>
                  </a:lnTo>
                  <a:lnTo>
                    <a:pt x="7" y="129"/>
                  </a:lnTo>
                  <a:lnTo>
                    <a:pt x="3" y="129"/>
                  </a:lnTo>
                  <a:lnTo>
                    <a:pt x="0" y="122"/>
                  </a:lnTo>
                  <a:lnTo>
                    <a:pt x="0" y="103"/>
                  </a:lnTo>
                  <a:lnTo>
                    <a:pt x="0" y="78"/>
                  </a:lnTo>
                  <a:lnTo>
                    <a:pt x="7" y="26"/>
                  </a:lnTo>
                  <a:lnTo>
                    <a:pt x="14" y="0"/>
                  </a:lnTo>
                  <a:lnTo>
                    <a:pt x="14"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264" y="1415"/>
              <a:ext cx="1127" cy="1321"/>
            </a:xfrm>
            <a:custGeom>
              <a:avLst/>
              <a:gdLst>
                <a:gd name="T0" fmla="*/ 569 w 1127"/>
                <a:gd name="T1" fmla="*/ 976 h 1321"/>
                <a:gd name="T2" fmla="*/ 569 w 1127"/>
                <a:gd name="T3" fmla="*/ 976 h 1321"/>
                <a:gd name="T4" fmla="*/ 558 w 1127"/>
                <a:gd name="T5" fmla="*/ 936 h 1321"/>
                <a:gd name="T6" fmla="*/ 551 w 1127"/>
                <a:gd name="T7" fmla="*/ 888 h 1321"/>
                <a:gd name="T8" fmla="*/ 543 w 1127"/>
                <a:gd name="T9" fmla="*/ 826 h 1321"/>
                <a:gd name="T10" fmla="*/ 543 w 1127"/>
                <a:gd name="T11" fmla="*/ 745 h 1321"/>
                <a:gd name="T12" fmla="*/ 551 w 1127"/>
                <a:gd name="T13" fmla="*/ 701 h 1321"/>
                <a:gd name="T14" fmla="*/ 558 w 1127"/>
                <a:gd name="T15" fmla="*/ 653 h 1321"/>
                <a:gd name="T16" fmla="*/ 565 w 1127"/>
                <a:gd name="T17" fmla="*/ 602 h 1321"/>
                <a:gd name="T18" fmla="*/ 580 w 1127"/>
                <a:gd name="T19" fmla="*/ 547 h 1321"/>
                <a:gd name="T20" fmla="*/ 598 w 1127"/>
                <a:gd name="T21" fmla="*/ 492 h 1321"/>
                <a:gd name="T22" fmla="*/ 624 w 1127"/>
                <a:gd name="T23" fmla="*/ 433 h 1321"/>
                <a:gd name="T24" fmla="*/ 624 w 1127"/>
                <a:gd name="T25" fmla="*/ 433 h 1321"/>
                <a:gd name="T26" fmla="*/ 646 w 1127"/>
                <a:gd name="T27" fmla="*/ 367 h 1321"/>
                <a:gd name="T28" fmla="*/ 661 w 1127"/>
                <a:gd name="T29" fmla="*/ 312 h 1321"/>
                <a:gd name="T30" fmla="*/ 664 w 1127"/>
                <a:gd name="T31" fmla="*/ 268 h 1321"/>
                <a:gd name="T32" fmla="*/ 661 w 1127"/>
                <a:gd name="T33" fmla="*/ 235 h 1321"/>
                <a:gd name="T34" fmla="*/ 653 w 1127"/>
                <a:gd name="T35" fmla="*/ 209 h 1321"/>
                <a:gd name="T36" fmla="*/ 646 w 1127"/>
                <a:gd name="T37" fmla="*/ 194 h 1321"/>
                <a:gd name="T38" fmla="*/ 635 w 1127"/>
                <a:gd name="T39" fmla="*/ 183 h 1321"/>
                <a:gd name="T40" fmla="*/ 635 w 1127"/>
                <a:gd name="T41" fmla="*/ 183 h 1321"/>
                <a:gd name="T42" fmla="*/ 506 w 1127"/>
                <a:gd name="T43" fmla="*/ 44 h 1321"/>
                <a:gd name="T44" fmla="*/ 506 w 1127"/>
                <a:gd name="T45" fmla="*/ 44 h 1321"/>
                <a:gd name="T46" fmla="*/ 297 w 1127"/>
                <a:gd name="T47" fmla="*/ 0 h 1321"/>
                <a:gd name="T48" fmla="*/ 297 w 1127"/>
                <a:gd name="T49" fmla="*/ 0 h 1321"/>
                <a:gd name="T50" fmla="*/ 268 w 1127"/>
                <a:gd name="T51" fmla="*/ 0 h 1321"/>
                <a:gd name="T52" fmla="*/ 235 w 1127"/>
                <a:gd name="T53" fmla="*/ 0 h 1321"/>
                <a:gd name="T54" fmla="*/ 202 w 1127"/>
                <a:gd name="T55" fmla="*/ 7 h 1321"/>
                <a:gd name="T56" fmla="*/ 169 w 1127"/>
                <a:gd name="T57" fmla="*/ 18 h 1321"/>
                <a:gd name="T58" fmla="*/ 139 w 1127"/>
                <a:gd name="T59" fmla="*/ 33 h 1321"/>
                <a:gd name="T60" fmla="*/ 114 w 1127"/>
                <a:gd name="T61" fmla="*/ 47 h 1321"/>
                <a:gd name="T62" fmla="*/ 92 w 1127"/>
                <a:gd name="T63" fmla="*/ 66 h 1321"/>
                <a:gd name="T64" fmla="*/ 77 w 1127"/>
                <a:gd name="T65" fmla="*/ 84 h 1321"/>
                <a:gd name="T66" fmla="*/ 77 w 1127"/>
                <a:gd name="T67" fmla="*/ 84 h 1321"/>
                <a:gd name="T68" fmla="*/ 59 w 1127"/>
                <a:gd name="T69" fmla="*/ 110 h 1321"/>
                <a:gd name="T70" fmla="*/ 40 w 1127"/>
                <a:gd name="T71" fmla="*/ 147 h 1321"/>
                <a:gd name="T72" fmla="*/ 0 w 1127"/>
                <a:gd name="T73" fmla="*/ 249 h 1321"/>
                <a:gd name="T74" fmla="*/ 0 w 1127"/>
                <a:gd name="T75" fmla="*/ 1321 h 1321"/>
                <a:gd name="T76" fmla="*/ 1127 w 1127"/>
                <a:gd name="T77" fmla="*/ 1321 h 1321"/>
                <a:gd name="T78" fmla="*/ 1127 w 1127"/>
                <a:gd name="T79" fmla="*/ 1321 h 1321"/>
                <a:gd name="T80" fmla="*/ 1035 w 1127"/>
                <a:gd name="T81" fmla="*/ 1277 h 1321"/>
                <a:gd name="T82" fmla="*/ 929 w 1127"/>
                <a:gd name="T83" fmla="*/ 1233 h 1321"/>
                <a:gd name="T84" fmla="*/ 723 w 1127"/>
                <a:gd name="T85" fmla="*/ 1145 h 1321"/>
                <a:gd name="T86" fmla="*/ 495 w 1127"/>
                <a:gd name="T87" fmla="*/ 1053 h 1321"/>
                <a:gd name="T88" fmla="*/ 495 w 1127"/>
                <a:gd name="T89" fmla="*/ 1053 h 1321"/>
                <a:gd name="T90" fmla="*/ 521 w 1127"/>
                <a:gd name="T91" fmla="*/ 1049 h 1321"/>
                <a:gd name="T92" fmla="*/ 543 w 1127"/>
                <a:gd name="T93" fmla="*/ 1038 h 1321"/>
                <a:gd name="T94" fmla="*/ 554 w 1127"/>
                <a:gd name="T95" fmla="*/ 1027 h 1321"/>
                <a:gd name="T96" fmla="*/ 562 w 1127"/>
                <a:gd name="T97" fmla="*/ 1013 h 1321"/>
                <a:gd name="T98" fmla="*/ 569 w 1127"/>
                <a:gd name="T99" fmla="*/ 998 h 1321"/>
                <a:gd name="T100" fmla="*/ 569 w 1127"/>
                <a:gd name="T101" fmla="*/ 987 h 1321"/>
                <a:gd name="T102" fmla="*/ 569 w 1127"/>
                <a:gd name="T103" fmla="*/ 976 h 1321"/>
                <a:gd name="T104" fmla="*/ 569 w 1127"/>
                <a:gd name="T105" fmla="*/ 97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321">
                  <a:moveTo>
                    <a:pt x="569" y="976"/>
                  </a:moveTo>
                  <a:lnTo>
                    <a:pt x="569" y="976"/>
                  </a:lnTo>
                  <a:lnTo>
                    <a:pt x="558" y="936"/>
                  </a:lnTo>
                  <a:lnTo>
                    <a:pt x="551" y="888"/>
                  </a:lnTo>
                  <a:lnTo>
                    <a:pt x="543" y="826"/>
                  </a:lnTo>
                  <a:lnTo>
                    <a:pt x="543" y="745"/>
                  </a:lnTo>
                  <a:lnTo>
                    <a:pt x="551" y="701"/>
                  </a:lnTo>
                  <a:lnTo>
                    <a:pt x="558" y="653"/>
                  </a:lnTo>
                  <a:lnTo>
                    <a:pt x="565" y="602"/>
                  </a:lnTo>
                  <a:lnTo>
                    <a:pt x="580" y="547"/>
                  </a:lnTo>
                  <a:lnTo>
                    <a:pt x="598" y="492"/>
                  </a:lnTo>
                  <a:lnTo>
                    <a:pt x="624" y="433"/>
                  </a:lnTo>
                  <a:lnTo>
                    <a:pt x="624" y="433"/>
                  </a:lnTo>
                  <a:lnTo>
                    <a:pt x="646" y="367"/>
                  </a:lnTo>
                  <a:lnTo>
                    <a:pt x="661" y="312"/>
                  </a:lnTo>
                  <a:lnTo>
                    <a:pt x="664" y="268"/>
                  </a:lnTo>
                  <a:lnTo>
                    <a:pt x="661" y="235"/>
                  </a:lnTo>
                  <a:lnTo>
                    <a:pt x="653" y="209"/>
                  </a:lnTo>
                  <a:lnTo>
                    <a:pt x="646" y="194"/>
                  </a:lnTo>
                  <a:lnTo>
                    <a:pt x="635" y="183"/>
                  </a:lnTo>
                  <a:lnTo>
                    <a:pt x="635" y="183"/>
                  </a:lnTo>
                  <a:lnTo>
                    <a:pt x="506" y="44"/>
                  </a:lnTo>
                  <a:lnTo>
                    <a:pt x="506" y="44"/>
                  </a:lnTo>
                  <a:lnTo>
                    <a:pt x="297" y="0"/>
                  </a:lnTo>
                  <a:lnTo>
                    <a:pt x="297" y="0"/>
                  </a:lnTo>
                  <a:lnTo>
                    <a:pt x="268" y="0"/>
                  </a:lnTo>
                  <a:lnTo>
                    <a:pt x="235" y="0"/>
                  </a:lnTo>
                  <a:lnTo>
                    <a:pt x="202" y="7"/>
                  </a:lnTo>
                  <a:lnTo>
                    <a:pt x="169" y="18"/>
                  </a:lnTo>
                  <a:lnTo>
                    <a:pt x="139" y="33"/>
                  </a:lnTo>
                  <a:lnTo>
                    <a:pt x="114" y="47"/>
                  </a:lnTo>
                  <a:lnTo>
                    <a:pt x="92" y="66"/>
                  </a:lnTo>
                  <a:lnTo>
                    <a:pt x="77" y="84"/>
                  </a:lnTo>
                  <a:lnTo>
                    <a:pt x="77" y="84"/>
                  </a:lnTo>
                  <a:lnTo>
                    <a:pt x="59" y="110"/>
                  </a:lnTo>
                  <a:lnTo>
                    <a:pt x="40" y="147"/>
                  </a:lnTo>
                  <a:lnTo>
                    <a:pt x="0" y="249"/>
                  </a:lnTo>
                  <a:lnTo>
                    <a:pt x="0" y="1321"/>
                  </a:lnTo>
                  <a:lnTo>
                    <a:pt x="1127" y="1321"/>
                  </a:lnTo>
                  <a:lnTo>
                    <a:pt x="1127" y="1321"/>
                  </a:lnTo>
                  <a:lnTo>
                    <a:pt x="1035" y="1277"/>
                  </a:lnTo>
                  <a:lnTo>
                    <a:pt x="929" y="1233"/>
                  </a:lnTo>
                  <a:lnTo>
                    <a:pt x="723" y="1145"/>
                  </a:lnTo>
                  <a:lnTo>
                    <a:pt x="495" y="1053"/>
                  </a:lnTo>
                  <a:lnTo>
                    <a:pt x="495" y="1053"/>
                  </a:lnTo>
                  <a:lnTo>
                    <a:pt x="521" y="1049"/>
                  </a:lnTo>
                  <a:lnTo>
                    <a:pt x="543" y="1038"/>
                  </a:lnTo>
                  <a:lnTo>
                    <a:pt x="554" y="1027"/>
                  </a:lnTo>
                  <a:lnTo>
                    <a:pt x="562" y="1013"/>
                  </a:lnTo>
                  <a:lnTo>
                    <a:pt x="569" y="998"/>
                  </a:lnTo>
                  <a:lnTo>
                    <a:pt x="569" y="987"/>
                  </a:lnTo>
                  <a:lnTo>
                    <a:pt x="569" y="976"/>
                  </a:lnTo>
                  <a:lnTo>
                    <a:pt x="569" y="976"/>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264" y="2263"/>
              <a:ext cx="2514" cy="473"/>
            </a:xfrm>
            <a:custGeom>
              <a:avLst/>
              <a:gdLst>
                <a:gd name="T0" fmla="*/ 2114 w 2114"/>
                <a:gd name="T1" fmla="*/ 473 h 473"/>
                <a:gd name="T2" fmla="*/ 2114 w 2114"/>
                <a:gd name="T3" fmla="*/ 0 h 473"/>
                <a:gd name="T4" fmla="*/ 327 w 2114"/>
                <a:gd name="T5" fmla="*/ 0 h 473"/>
                <a:gd name="T6" fmla="*/ 327 w 2114"/>
                <a:gd name="T7" fmla="*/ 0 h 473"/>
                <a:gd name="T8" fmla="*/ 0 w 2114"/>
                <a:gd name="T9" fmla="*/ 267 h 473"/>
                <a:gd name="T10" fmla="*/ 0 w 2114"/>
                <a:gd name="T11" fmla="*/ 473 h 473"/>
                <a:gd name="T12" fmla="*/ 2114 w 2114"/>
                <a:gd name="T13" fmla="*/ 473 h 473"/>
                <a:gd name="connsiteX0" fmla="*/ 10000 w 11894"/>
                <a:gd name="connsiteY0" fmla="*/ 10000 h 10000"/>
                <a:gd name="connsiteX1" fmla="*/ 11894 w 11894"/>
                <a:gd name="connsiteY1" fmla="*/ 0 h 10000"/>
                <a:gd name="connsiteX2" fmla="*/ 1547 w 11894"/>
                <a:gd name="connsiteY2" fmla="*/ 0 h 10000"/>
                <a:gd name="connsiteX3" fmla="*/ 1547 w 11894"/>
                <a:gd name="connsiteY3" fmla="*/ 0 h 10000"/>
                <a:gd name="connsiteX4" fmla="*/ 0 w 11894"/>
                <a:gd name="connsiteY4" fmla="*/ 5645 h 10000"/>
                <a:gd name="connsiteX5" fmla="*/ 0 w 11894"/>
                <a:gd name="connsiteY5" fmla="*/ 10000 h 10000"/>
                <a:gd name="connsiteX6" fmla="*/ 10000 w 1189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4" h="10000">
                  <a:moveTo>
                    <a:pt x="10000" y="10000"/>
                  </a:moveTo>
                  <a:lnTo>
                    <a:pt x="11894" y="0"/>
                  </a:lnTo>
                  <a:lnTo>
                    <a:pt x="1547" y="0"/>
                  </a:lnTo>
                  <a:lnTo>
                    <a:pt x="1547" y="0"/>
                  </a:lnTo>
                  <a:lnTo>
                    <a:pt x="0" y="5645"/>
                  </a:lnTo>
                  <a:lnTo>
                    <a:pt x="0" y="10000"/>
                  </a:lnTo>
                  <a:lnTo>
                    <a:pt x="10000" y="10000"/>
                  </a:lnTo>
                  <a:close/>
                </a:path>
              </a:pathLst>
            </a:custGeom>
            <a:solidFill>
              <a:srgbClr val="98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4350" y="2314"/>
              <a:ext cx="767" cy="73"/>
            </a:xfrm>
            <a:custGeom>
              <a:avLst/>
              <a:gdLst>
                <a:gd name="T0" fmla="*/ 0 w 767"/>
                <a:gd name="T1" fmla="*/ 33 h 73"/>
                <a:gd name="T2" fmla="*/ 327 w 767"/>
                <a:gd name="T3" fmla="*/ 0 h 73"/>
                <a:gd name="T4" fmla="*/ 767 w 767"/>
                <a:gd name="T5" fmla="*/ 7 h 73"/>
                <a:gd name="T6" fmla="*/ 767 w 767"/>
                <a:gd name="T7" fmla="*/ 7 h 73"/>
                <a:gd name="T8" fmla="*/ 690 w 767"/>
                <a:gd name="T9" fmla="*/ 26 h 73"/>
                <a:gd name="T10" fmla="*/ 610 w 767"/>
                <a:gd name="T11" fmla="*/ 40 h 73"/>
                <a:gd name="T12" fmla="*/ 503 w 767"/>
                <a:gd name="T13" fmla="*/ 59 h 73"/>
                <a:gd name="T14" fmla="*/ 386 w 767"/>
                <a:gd name="T15" fmla="*/ 70 h 73"/>
                <a:gd name="T16" fmla="*/ 320 w 767"/>
                <a:gd name="T17" fmla="*/ 73 h 73"/>
                <a:gd name="T18" fmla="*/ 257 w 767"/>
                <a:gd name="T19" fmla="*/ 73 h 73"/>
                <a:gd name="T20" fmla="*/ 191 w 767"/>
                <a:gd name="T21" fmla="*/ 70 h 73"/>
                <a:gd name="T22" fmla="*/ 125 w 767"/>
                <a:gd name="T23" fmla="*/ 62 h 73"/>
                <a:gd name="T24" fmla="*/ 63 w 767"/>
                <a:gd name="T25" fmla="*/ 48 h 73"/>
                <a:gd name="T26" fmla="*/ 0 w 767"/>
                <a:gd name="T27" fmla="*/ 33 h 73"/>
                <a:gd name="T28" fmla="*/ 0 w 767"/>
                <a:gd name="T2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73">
                  <a:moveTo>
                    <a:pt x="0" y="33"/>
                  </a:moveTo>
                  <a:lnTo>
                    <a:pt x="327" y="0"/>
                  </a:lnTo>
                  <a:lnTo>
                    <a:pt x="767" y="7"/>
                  </a:lnTo>
                  <a:lnTo>
                    <a:pt x="767" y="7"/>
                  </a:lnTo>
                  <a:lnTo>
                    <a:pt x="690" y="26"/>
                  </a:lnTo>
                  <a:lnTo>
                    <a:pt x="610" y="40"/>
                  </a:lnTo>
                  <a:lnTo>
                    <a:pt x="503" y="59"/>
                  </a:lnTo>
                  <a:lnTo>
                    <a:pt x="386" y="70"/>
                  </a:lnTo>
                  <a:lnTo>
                    <a:pt x="320" y="73"/>
                  </a:lnTo>
                  <a:lnTo>
                    <a:pt x="257" y="73"/>
                  </a:lnTo>
                  <a:lnTo>
                    <a:pt x="191" y="70"/>
                  </a:lnTo>
                  <a:lnTo>
                    <a:pt x="125" y="62"/>
                  </a:lnTo>
                  <a:lnTo>
                    <a:pt x="63" y="48"/>
                  </a:lnTo>
                  <a:lnTo>
                    <a:pt x="0" y="33"/>
                  </a:lnTo>
                  <a:lnTo>
                    <a:pt x="0" y="3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p:nvSpPr>
          <p:spPr bwMode="auto">
            <a:xfrm>
              <a:off x="4883" y="1730"/>
              <a:ext cx="447" cy="679"/>
            </a:xfrm>
            <a:custGeom>
              <a:avLst/>
              <a:gdLst>
                <a:gd name="T0" fmla="*/ 176 w 447"/>
                <a:gd name="T1" fmla="*/ 0 h 679"/>
                <a:gd name="T2" fmla="*/ 11 w 447"/>
                <a:gd name="T3" fmla="*/ 617 h 679"/>
                <a:gd name="T4" fmla="*/ 7 w 447"/>
                <a:gd name="T5" fmla="*/ 617 h 679"/>
                <a:gd name="T6" fmla="*/ 7 w 447"/>
                <a:gd name="T7" fmla="*/ 617 h 679"/>
                <a:gd name="T8" fmla="*/ 0 w 447"/>
                <a:gd name="T9" fmla="*/ 679 h 679"/>
                <a:gd name="T10" fmla="*/ 3 w 447"/>
                <a:gd name="T11" fmla="*/ 679 h 679"/>
                <a:gd name="T12" fmla="*/ 22 w 447"/>
                <a:gd name="T13" fmla="*/ 676 h 679"/>
                <a:gd name="T14" fmla="*/ 194 w 447"/>
                <a:gd name="T15" fmla="*/ 22 h 679"/>
                <a:gd name="T16" fmla="*/ 447 w 447"/>
                <a:gd name="T17" fmla="*/ 99 h 679"/>
                <a:gd name="T18" fmla="*/ 447 w 447"/>
                <a:gd name="T19" fmla="*/ 96 h 679"/>
                <a:gd name="T20" fmla="*/ 176 w 447"/>
                <a:gd name="T21"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79">
                  <a:moveTo>
                    <a:pt x="176" y="0"/>
                  </a:moveTo>
                  <a:lnTo>
                    <a:pt x="11" y="617"/>
                  </a:lnTo>
                  <a:lnTo>
                    <a:pt x="7" y="617"/>
                  </a:lnTo>
                  <a:lnTo>
                    <a:pt x="7" y="617"/>
                  </a:lnTo>
                  <a:lnTo>
                    <a:pt x="0" y="679"/>
                  </a:lnTo>
                  <a:lnTo>
                    <a:pt x="3" y="679"/>
                  </a:lnTo>
                  <a:lnTo>
                    <a:pt x="22" y="676"/>
                  </a:lnTo>
                  <a:lnTo>
                    <a:pt x="194" y="22"/>
                  </a:lnTo>
                  <a:lnTo>
                    <a:pt x="447" y="99"/>
                  </a:lnTo>
                  <a:lnTo>
                    <a:pt x="447" y="96"/>
                  </a:lnTo>
                  <a:lnTo>
                    <a:pt x="17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p:nvSpPr>
          <p:spPr bwMode="auto">
            <a:xfrm>
              <a:off x="4336" y="2347"/>
              <a:ext cx="554" cy="62"/>
            </a:xfrm>
            <a:custGeom>
              <a:avLst/>
              <a:gdLst>
                <a:gd name="T0" fmla="*/ 0 w 554"/>
                <a:gd name="T1" fmla="*/ 0 h 62"/>
                <a:gd name="T2" fmla="*/ 0 w 554"/>
                <a:gd name="T3" fmla="*/ 7 h 62"/>
                <a:gd name="T4" fmla="*/ 7 w 554"/>
                <a:gd name="T5" fmla="*/ 40 h 62"/>
                <a:gd name="T6" fmla="*/ 547 w 554"/>
                <a:gd name="T7" fmla="*/ 62 h 62"/>
                <a:gd name="T8" fmla="*/ 547 w 554"/>
                <a:gd name="T9" fmla="*/ 62 h 62"/>
                <a:gd name="T10" fmla="*/ 554 w 554"/>
                <a:gd name="T11" fmla="*/ 0 h 62"/>
                <a:gd name="T12" fmla="*/ 0 w 55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54" h="62">
                  <a:moveTo>
                    <a:pt x="0" y="0"/>
                  </a:moveTo>
                  <a:lnTo>
                    <a:pt x="0" y="7"/>
                  </a:lnTo>
                  <a:lnTo>
                    <a:pt x="7" y="40"/>
                  </a:lnTo>
                  <a:lnTo>
                    <a:pt x="547" y="62"/>
                  </a:lnTo>
                  <a:lnTo>
                    <a:pt x="547" y="62"/>
                  </a:lnTo>
                  <a:lnTo>
                    <a:pt x="554"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905" y="1752"/>
              <a:ext cx="425" cy="654"/>
            </a:xfrm>
            <a:custGeom>
              <a:avLst/>
              <a:gdLst>
                <a:gd name="T0" fmla="*/ 425 w 425"/>
                <a:gd name="T1" fmla="*/ 77 h 654"/>
                <a:gd name="T2" fmla="*/ 172 w 425"/>
                <a:gd name="T3" fmla="*/ 0 h 654"/>
                <a:gd name="T4" fmla="*/ 0 w 425"/>
                <a:gd name="T5" fmla="*/ 654 h 654"/>
                <a:gd name="T6" fmla="*/ 286 w 425"/>
                <a:gd name="T7" fmla="*/ 606 h 654"/>
                <a:gd name="T8" fmla="*/ 425 w 425"/>
                <a:gd name="T9" fmla="*/ 77 h 654"/>
              </a:gdLst>
              <a:ahLst/>
              <a:cxnLst>
                <a:cxn ang="0">
                  <a:pos x="T0" y="T1"/>
                </a:cxn>
                <a:cxn ang="0">
                  <a:pos x="T2" y="T3"/>
                </a:cxn>
                <a:cxn ang="0">
                  <a:pos x="T4" y="T5"/>
                </a:cxn>
                <a:cxn ang="0">
                  <a:pos x="T6" y="T7"/>
                </a:cxn>
                <a:cxn ang="0">
                  <a:pos x="T8" y="T9"/>
                </a:cxn>
              </a:cxnLst>
              <a:rect l="0" t="0" r="r" b="b"/>
              <a:pathLst>
                <a:path w="425" h="654">
                  <a:moveTo>
                    <a:pt x="425" y="77"/>
                  </a:moveTo>
                  <a:lnTo>
                    <a:pt x="172" y="0"/>
                  </a:lnTo>
                  <a:lnTo>
                    <a:pt x="0" y="654"/>
                  </a:lnTo>
                  <a:lnTo>
                    <a:pt x="286" y="606"/>
                  </a:lnTo>
                  <a:lnTo>
                    <a:pt x="425" y="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3631" y="1741"/>
              <a:ext cx="26" cy="96"/>
            </a:xfrm>
            <a:custGeom>
              <a:avLst/>
              <a:gdLst>
                <a:gd name="T0" fmla="*/ 0 w 26"/>
                <a:gd name="T1" fmla="*/ 0 h 96"/>
                <a:gd name="T2" fmla="*/ 0 w 26"/>
                <a:gd name="T3" fmla="*/ 0 h 96"/>
                <a:gd name="T4" fmla="*/ 0 w 26"/>
                <a:gd name="T5" fmla="*/ 4 h 96"/>
                <a:gd name="T6" fmla="*/ 0 w 26"/>
                <a:gd name="T7" fmla="*/ 8 h 96"/>
                <a:gd name="T8" fmla="*/ 18 w 26"/>
                <a:gd name="T9" fmla="*/ 92 h 96"/>
                <a:gd name="T10" fmla="*/ 18 w 26"/>
                <a:gd name="T11" fmla="*/ 92 h 96"/>
                <a:gd name="T12" fmla="*/ 22 w 26"/>
                <a:gd name="T13" fmla="*/ 96 h 96"/>
                <a:gd name="T14" fmla="*/ 22 w 26"/>
                <a:gd name="T15" fmla="*/ 96 h 96"/>
                <a:gd name="T16" fmla="*/ 22 w 26"/>
                <a:gd name="T17" fmla="*/ 96 h 96"/>
                <a:gd name="T18" fmla="*/ 26 w 26"/>
                <a:gd name="T19" fmla="*/ 96 h 96"/>
                <a:gd name="T20" fmla="*/ 26 w 26"/>
                <a:gd name="T21" fmla="*/ 92 h 96"/>
                <a:gd name="T22" fmla="*/ 7 w 26"/>
                <a:gd name="T23" fmla="*/ 4 h 96"/>
                <a:gd name="T24" fmla="*/ 7 w 26"/>
                <a:gd name="T25" fmla="*/ 4 h 96"/>
                <a:gd name="T26" fmla="*/ 4 w 26"/>
                <a:gd name="T27" fmla="*/ 0 h 96"/>
                <a:gd name="T28" fmla="*/ 0 w 26"/>
                <a:gd name="T29" fmla="*/ 0 h 96"/>
                <a:gd name="T30" fmla="*/ 0 w 26"/>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6">
                  <a:moveTo>
                    <a:pt x="0" y="0"/>
                  </a:moveTo>
                  <a:lnTo>
                    <a:pt x="0" y="0"/>
                  </a:lnTo>
                  <a:lnTo>
                    <a:pt x="0" y="4"/>
                  </a:lnTo>
                  <a:lnTo>
                    <a:pt x="0" y="8"/>
                  </a:lnTo>
                  <a:lnTo>
                    <a:pt x="18" y="92"/>
                  </a:lnTo>
                  <a:lnTo>
                    <a:pt x="18" y="92"/>
                  </a:lnTo>
                  <a:lnTo>
                    <a:pt x="22" y="96"/>
                  </a:lnTo>
                  <a:lnTo>
                    <a:pt x="22" y="96"/>
                  </a:lnTo>
                  <a:lnTo>
                    <a:pt x="22" y="96"/>
                  </a:lnTo>
                  <a:lnTo>
                    <a:pt x="26" y="96"/>
                  </a:lnTo>
                  <a:lnTo>
                    <a:pt x="26" y="92"/>
                  </a:lnTo>
                  <a:lnTo>
                    <a:pt x="7" y="4"/>
                  </a:lnTo>
                  <a:lnTo>
                    <a:pt x="7" y="4"/>
                  </a:lnTo>
                  <a:lnTo>
                    <a:pt x="4"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p:nvSpPr>
          <p:spPr bwMode="auto">
            <a:xfrm>
              <a:off x="3642" y="1165"/>
              <a:ext cx="349" cy="415"/>
            </a:xfrm>
            <a:custGeom>
              <a:avLst/>
              <a:gdLst>
                <a:gd name="T0" fmla="*/ 139 w 349"/>
                <a:gd name="T1" fmla="*/ 0 h 415"/>
                <a:gd name="T2" fmla="*/ 139 w 349"/>
                <a:gd name="T3" fmla="*/ 0 h 415"/>
                <a:gd name="T4" fmla="*/ 165 w 349"/>
                <a:gd name="T5" fmla="*/ 15 h 415"/>
                <a:gd name="T6" fmla="*/ 195 w 349"/>
                <a:gd name="T7" fmla="*/ 41 h 415"/>
                <a:gd name="T8" fmla="*/ 264 w 349"/>
                <a:gd name="T9" fmla="*/ 107 h 415"/>
                <a:gd name="T10" fmla="*/ 349 w 349"/>
                <a:gd name="T11" fmla="*/ 191 h 415"/>
                <a:gd name="T12" fmla="*/ 206 w 349"/>
                <a:gd name="T13" fmla="*/ 349 h 415"/>
                <a:gd name="T14" fmla="*/ 206 w 349"/>
                <a:gd name="T15" fmla="*/ 349 h 415"/>
                <a:gd name="T16" fmla="*/ 173 w 349"/>
                <a:gd name="T17" fmla="*/ 378 h 415"/>
                <a:gd name="T18" fmla="*/ 143 w 349"/>
                <a:gd name="T19" fmla="*/ 397 h 415"/>
                <a:gd name="T20" fmla="*/ 117 w 349"/>
                <a:gd name="T21" fmla="*/ 411 h 415"/>
                <a:gd name="T22" fmla="*/ 99 w 349"/>
                <a:gd name="T23" fmla="*/ 415 h 415"/>
                <a:gd name="T24" fmla="*/ 81 w 349"/>
                <a:gd name="T25" fmla="*/ 411 h 415"/>
                <a:gd name="T26" fmla="*/ 66 w 349"/>
                <a:gd name="T27" fmla="*/ 404 h 415"/>
                <a:gd name="T28" fmla="*/ 55 w 349"/>
                <a:gd name="T29" fmla="*/ 393 h 415"/>
                <a:gd name="T30" fmla="*/ 44 w 349"/>
                <a:gd name="T31" fmla="*/ 375 h 415"/>
                <a:gd name="T32" fmla="*/ 37 w 349"/>
                <a:gd name="T33" fmla="*/ 353 h 415"/>
                <a:gd name="T34" fmla="*/ 33 w 349"/>
                <a:gd name="T35" fmla="*/ 330 h 415"/>
                <a:gd name="T36" fmla="*/ 22 w 349"/>
                <a:gd name="T37" fmla="*/ 283 h 415"/>
                <a:gd name="T38" fmla="*/ 11 w 349"/>
                <a:gd name="T39" fmla="*/ 235 h 415"/>
                <a:gd name="T40" fmla="*/ 0 w 349"/>
                <a:gd name="T41" fmla="*/ 195 h 415"/>
                <a:gd name="T42" fmla="*/ 0 w 349"/>
                <a:gd name="T43" fmla="*/ 195 h 415"/>
                <a:gd name="T44" fmla="*/ 15 w 349"/>
                <a:gd name="T45" fmla="*/ 184 h 415"/>
                <a:gd name="T46" fmla="*/ 33 w 349"/>
                <a:gd name="T47" fmla="*/ 173 h 415"/>
                <a:gd name="T48" fmla="*/ 51 w 349"/>
                <a:gd name="T49" fmla="*/ 151 h 415"/>
                <a:gd name="T50" fmla="*/ 73 w 349"/>
                <a:gd name="T51" fmla="*/ 125 h 415"/>
                <a:gd name="T52" fmla="*/ 95 w 349"/>
                <a:gd name="T53" fmla="*/ 92 h 415"/>
                <a:gd name="T54" fmla="*/ 121 w 349"/>
                <a:gd name="T55" fmla="*/ 48 h 415"/>
                <a:gd name="T56" fmla="*/ 139 w 349"/>
                <a:gd name="T57" fmla="*/ 0 h 415"/>
                <a:gd name="T58" fmla="*/ 139 w 349"/>
                <a:gd name="T5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15">
                  <a:moveTo>
                    <a:pt x="139" y="0"/>
                  </a:moveTo>
                  <a:lnTo>
                    <a:pt x="139" y="0"/>
                  </a:lnTo>
                  <a:lnTo>
                    <a:pt x="165" y="15"/>
                  </a:lnTo>
                  <a:lnTo>
                    <a:pt x="195" y="41"/>
                  </a:lnTo>
                  <a:lnTo>
                    <a:pt x="264" y="107"/>
                  </a:lnTo>
                  <a:lnTo>
                    <a:pt x="349" y="191"/>
                  </a:lnTo>
                  <a:lnTo>
                    <a:pt x="206" y="349"/>
                  </a:lnTo>
                  <a:lnTo>
                    <a:pt x="206" y="349"/>
                  </a:lnTo>
                  <a:lnTo>
                    <a:pt x="173" y="378"/>
                  </a:lnTo>
                  <a:lnTo>
                    <a:pt x="143" y="397"/>
                  </a:lnTo>
                  <a:lnTo>
                    <a:pt x="117" y="411"/>
                  </a:lnTo>
                  <a:lnTo>
                    <a:pt x="99" y="415"/>
                  </a:lnTo>
                  <a:lnTo>
                    <a:pt x="81" y="411"/>
                  </a:lnTo>
                  <a:lnTo>
                    <a:pt x="66" y="404"/>
                  </a:lnTo>
                  <a:lnTo>
                    <a:pt x="55" y="393"/>
                  </a:lnTo>
                  <a:lnTo>
                    <a:pt x="44" y="375"/>
                  </a:lnTo>
                  <a:lnTo>
                    <a:pt x="37" y="353"/>
                  </a:lnTo>
                  <a:lnTo>
                    <a:pt x="33" y="330"/>
                  </a:lnTo>
                  <a:lnTo>
                    <a:pt x="22" y="283"/>
                  </a:lnTo>
                  <a:lnTo>
                    <a:pt x="11" y="235"/>
                  </a:lnTo>
                  <a:lnTo>
                    <a:pt x="0" y="195"/>
                  </a:lnTo>
                  <a:lnTo>
                    <a:pt x="0" y="195"/>
                  </a:lnTo>
                  <a:lnTo>
                    <a:pt x="15" y="184"/>
                  </a:lnTo>
                  <a:lnTo>
                    <a:pt x="33" y="173"/>
                  </a:lnTo>
                  <a:lnTo>
                    <a:pt x="51" y="151"/>
                  </a:lnTo>
                  <a:lnTo>
                    <a:pt x="73" y="125"/>
                  </a:lnTo>
                  <a:lnTo>
                    <a:pt x="95" y="92"/>
                  </a:lnTo>
                  <a:lnTo>
                    <a:pt x="121" y="48"/>
                  </a:lnTo>
                  <a:lnTo>
                    <a:pt x="139" y="0"/>
                  </a:lnTo>
                  <a:lnTo>
                    <a:pt x="139"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3609" y="1341"/>
              <a:ext cx="228" cy="455"/>
            </a:xfrm>
            <a:custGeom>
              <a:avLst/>
              <a:gdLst>
                <a:gd name="T0" fmla="*/ 0 w 228"/>
                <a:gd name="T1" fmla="*/ 48 h 455"/>
                <a:gd name="T2" fmla="*/ 48 w 228"/>
                <a:gd name="T3" fmla="*/ 0 h 455"/>
                <a:gd name="T4" fmla="*/ 176 w 228"/>
                <a:gd name="T5" fmla="*/ 210 h 455"/>
                <a:gd name="T6" fmla="*/ 228 w 228"/>
                <a:gd name="T7" fmla="*/ 184 h 455"/>
                <a:gd name="T8" fmla="*/ 125 w 228"/>
                <a:gd name="T9" fmla="*/ 455 h 455"/>
                <a:gd name="T10" fmla="*/ 0 w 228"/>
                <a:gd name="T11" fmla="*/ 48 h 455"/>
              </a:gdLst>
              <a:ahLst/>
              <a:cxnLst>
                <a:cxn ang="0">
                  <a:pos x="T0" y="T1"/>
                </a:cxn>
                <a:cxn ang="0">
                  <a:pos x="T2" y="T3"/>
                </a:cxn>
                <a:cxn ang="0">
                  <a:pos x="T4" y="T5"/>
                </a:cxn>
                <a:cxn ang="0">
                  <a:pos x="T6" y="T7"/>
                </a:cxn>
                <a:cxn ang="0">
                  <a:pos x="T8" y="T9"/>
                </a:cxn>
                <a:cxn ang="0">
                  <a:pos x="T10" y="T11"/>
                </a:cxn>
              </a:cxnLst>
              <a:rect l="0" t="0" r="r" b="b"/>
              <a:pathLst>
                <a:path w="228" h="455">
                  <a:moveTo>
                    <a:pt x="0" y="48"/>
                  </a:moveTo>
                  <a:lnTo>
                    <a:pt x="48" y="0"/>
                  </a:lnTo>
                  <a:lnTo>
                    <a:pt x="176" y="210"/>
                  </a:lnTo>
                  <a:lnTo>
                    <a:pt x="228" y="184"/>
                  </a:lnTo>
                  <a:lnTo>
                    <a:pt x="125" y="455"/>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p:nvSpPr>
          <p:spPr bwMode="auto">
            <a:xfrm>
              <a:off x="3719" y="1558"/>
              <a:ext cx="77" cy="114"/>
            </a:xfrm>
            <a:custGeom>
              <a:avLst/>
              <a:gdLst>
                <a:gd name="T0" fmla="*/ 51 w 77"/>
                <a:gd name="T1" fmla="*/ 0 h 114"/>
                <a:gd name="T2" fmla="*/ 0 w 77"/>
                <a:gd name="T3" fmla="*/ 51 h 114"/>
                <a:gd name="T4" fmla="*/ 37 w 77"/>
                <a:gd name="T5" fmla="*/ 114 h 114"/>
                <a:gd name="T6" fmla="*/ 37 w 77"/>
                <a:gd name="T7" fmla="*/ 114 h 114"/>
                <a:gd name="T8" fmla="*/ 51 w 77"/>
                <a:gd name="T9" fmla="*/ 106 h 114"/>
                <a:gd name="T10" fmla="*/ 62 w 77"/>
                <a:gd name="T11" fmla="*/ 95 h 114"/>
                <a:gd name="T12" fmla="*/ 70 w 77"/>
                <a:gd name="T13" fmla="*/ 81 h 114"/>
                <a:gd name="T14" fmla="*/ 77 w 77"/>
                <a:gd name="T15" fmla="*/ 66 h 114"/>
                <a:gd name="T16" fmla="*/ 77 w 77"/>
                <a:gd name="T17" fmla="*/ 44 h 114"/>
                <a:gd name="T18" fmla="*/ 77 w 77"/>
                <a:gd name="T19" fmla="*/ 37 h 114"/>
                <a:gd name="T20" fmla="*/ 70 w 77"/>
                <a:gd name="T21" fmla="*/ 22 h 114"/>
                <a:gd name="T22" fmla="*/ 62 w 77"/>
                <a:gd name="T23" fmla="*/ 11 h 114"/>
                <a:gd name="T24" fmla="*/ 51 w 77"/>
                <a:gd name="T25" fmla="*/ 0 h 114"/>
                <a:gd name="T26" fmla="*/ 51 w 7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14">
                  <a:moveTo>
                    <a:pt x="51" y="0"/>
                  </a:moveTo>
                  <a:lnTo>
                    <a:pt x="0" y="51"/>
                  </a:lnTo>
                  <a:lnTo>
                    <a:pt x="37" y="114"/>
                  </a:lnTo>
                  <a:lnTo>
                    <a:pt x="37" y="114"/>
                  </a:lnTo>
                  <a:lnTo>
                    <a:pt x="51" y="106"/>
                  </a:lnTo>
                  <a:lnTo>
                    <a:pt x="62" y="95"/>
                  </a:lnTo>
                  <a:lnTo>
                    <a:pt x="70" y="81"/>
                  </a:lnTo>
                  <a:lnTo>
                    <a:pt x="77" y="66"/>
                  </a:lnTo>
                  <a:lnTo>
                    <a:pt x="77" y="44"/>
                  </a:lnTo>
                  <a:lnTo>
                    <a:pt x="77" y="37"/>
                  </a:lnTo>
                  <a:lnTo>
                    <a:pt x="70" y="22"/>
                  </a:lnTo>
                  <a:lnTo>
                    <a:pt x="62" y="11"/>
                  </a:lnTo>
                  <a:lnTo>
                    <a:pt x="51" y="0"/>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p:nvSpPr>
          <p:spPr bwMode="auto">
            <a:xfrm>
              <a:off x="3708" y="1628"/>
              <a:ext cx="66" cy="205"/>
            </a:xfrm>
            <a:custGeom>
              <a:avLst/>
              <a:gdLst>
                <a:gd name="T0" fmla="*/ 0 w 66"/>
                <a:gd name="T1" fmla="*/ 95 h 205"/>
                <a:gd name="T2" fmla="*/ 51 w 66"/>
                <a:gd name="T3" fmla="*/ 0 h 205"/>
                <a:gd name="T4" fmla="*/ 62 w 66"/>
                <a:gd name="T5" fmla="*/ 14 h 205"/>
                <a:gd name="T6" fmla="*/ 66 w 66"/>
                <a:gd name="T7" fmla="*/ 77 h 205"/>
                <a:gd name="T8" fmla="*/ 26 w 66"/>
                <a:gd name="T9" fmla="*/ 205 h 205"/>
                <a:gd name="T10" fmla="*/ 0 w 66"/>
                <a:gd name="T11" fmla="*/ 95 h 205"/>
              </a:gdLst>
              <a:ahLst/>
              <a:cxnLst>
                <a:cxn ang="0">
                  <a:pos x="T0" y="T1"/>
                </a:cxn>
                <a:cxn ang="0">
                  <a:pos x="T2" y="T3"/>
                </a:cxn>
                <a:cxn ang="0">
                  <a:pos x="T4" y="T5"/>
                </a:cxn>
                <a:cxn ang="0">
                  <a:pos x="T6" y="T7"/>
                </a:cxn>
                <a:cxn ang="0">
                  <a:pos x="T8" y="T9"/>
                </a:cxn>
                <a:cxn ang="0">
                  <a:pos x="T10" y="T11"/>
                </a:cxn>
              </a:cxnLst>
              <a:rect l="0" t="0" r="r" b="b"/>
              <a:pathLst>
                <a:path w="66" h="205">
                  <a:moveTo>
                    <a:pt x="0" y="95"/>
                  </a:moveTo>
                  <a:lnTo>
                    <a:pt x="51" y="0"/>
                  </a:lnTo>
                  <a:lnTo>
                    <a:pt x="62" y="14"/>
                  </a:lnTo>
                  <a:lnTo>
                    <a:pt x="66" y="77"/>
                  </a:lnTo>
                  <a:lnTo>
                    <a:pt x="26" y="205"/>
                  </a:lnTo>
                  <a:lnTo>
                    <a:pt x="0" y="9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p:nvSpPr>
          <p:spPr bwMode="auto">
            <a:xfrm>
              <a:off x="3558" y="1411"/>
              <a:ext cx="165" cy="224"/>
            </a:xfrm>
            <a:custGeom>
              <a:avLst/>
              <a:gdLst>
                <a:gd name="T0" fmla="*/ 0 w 165"/>
                <a:gd name="T1" fmla="*/ 0 h 224"/>
                <a:gd name="T2" fmla="*/ 0 w 165"/>
                <a:gd name="T3" fmla="*/ 0 h 224"/>
                <a:gd name="T4" fmla="*/ 0 w 165"/>
                <a:gd name="T5" fmla="*/ 4 h 224"/>
                <a:gd name="T6" fmla="*/ 0 w 165"/>
                <a:gd name="T7" fmla="*/ 7 h 224"/>
                <a:gd name="T8" fmla="*/ 0 w 165"/>
                <a:gd name="T9" fmla="*/ 7 h 224"/>
                <a:gd name="T10" fmla="*/ 18 w 165"/>
                <a:gd name="T11" fmla="*/ 29 h 224"/>
                <a:gd name="T12" fmla="*/ 62 w 165"/>
                <a:gd name="T13" fmla="*/ 84 h 224"/>
                <a:gd name="T14" fmla="*/ 84 w 165"/>
                <a:gd name="T15" fmla="*/ 118 h 224"/>
                <a:gd name="T16" fmla="*/ 106 w 165"/>
                <a:gd name="T17" fmla="*/ 151 h 224"/>
                <a:gd name="T18" fmla="*/ 124 w 165"/>
                <a:gd name="T19" fmla="*/ 187 h 224"/>
                <a:gd name="T20" fmla="*/ 135 w 165"/>
                <a:gd name="T21" fmla="*/ 220 h 224"/>
                <a:gd name="T22" fmla="*/ 135 w 165"/>
                <a:gd name="T23" fmla="*/ 220 h 224"/>
                <a:gd name="T24" fmla="*/ 139 w 165"/>
                <a:gd name="T25" fmla="*/ 224 h 224"/>
                <a:gd name="T26" fmla="*/ 139 w 165"/>
                <a:gd name="T27" fmla="*/ 224 h 224"/>
                <a:gd name="T28" fmla="*/ 143 w 165"/>
                <a:gd name="T29" fmla="*/ 220 h 224"/>
                <a:gd name="T30" fmla="*/ 161 w 165"/>
                <a:gd name="T31" fmla="*/ 206 h 224"/>
                <a:gd name="T32" fmla="*/ 161 w 165"/>
                <a:gd name="T33" fmla="*/ 206 h 224"/>
                <a:gd name="T34" fmla="*/ 165 w 165"/>
                <a:gd name="T35" fmla="*/ 202 h 224"/>
                <a:gd name="T36" fmla="*/ 165 w 165"/>
                <a:gd name="T37" fmla="*/ 198 h 224"/>
                <a:gd name="T38" fmla="*/ 165 w 165"/>
                <a:gd name="T39" fmla="*/ 198 h 224"/>
                <a:gd name="T40" fmla="*/ 161 w 165"/>
                <a:gd name="T41" fmla="*/ 198 h 224"/>
                <a:gd name="T42" fmla="*/ 157 w 165"/>
                <a:gd name="T43" fmla="*/ 198 h 224"/>
                <a:gd name="T44" fmla="*/ 157 w 165"/>
                <a:gd name="T45" fmla="*/ 198 h 224"/>
                <a:gd name="T46" fmla="*/ 143 w 165"/>
                <a:gd name="T47" fmla="*/ 209 h 224"/>
                <a:gd name="T48" fmla="*/ 143 w 165"/>
                <a:gd name="T49" fmla="*/ 209 h 224"/>
                <a:gd name="T50" fmla="*/ 128 w 165"/>
                <a:gd name="T51" fmla="*/ 176 h 224"/>
                <a:gd name="T52" fmla="*/ 110 w 165"/>
                <a:gd name="T53" fmla="*/ 143 h 224"/>
                <a:gd name="T54" fmla="*/ 91 w 165"/>
                <a:gd name="T55" fmla="*/ 110 h 224"/>
                <a:gd name="T56" fmla="*/ 66 w 165"/>
                <a:gd name="T57" fmla="*/ 77 h 224"/>
                <a:gd name="T58" fmla="*/ 25 w 165"/>
                <a:gd name="T59" fmla="*/ 26 h 224"/>
                <a:gd name="T60" fmla="*/ 7 w 165"/>
                <a:gd name="T61" fmla="*/ 4 h 224"/>
                <a:gd name="T62" fmla="*/ 7 w 165"/>
                <a:gd name="T63" fmla="*/ 4 h 224"/>
                <a:gd name="T64" fmla="*/ 3 w 165"/>
                <a:gd name="T65" fmla="*/ 0 h 224"/>
                <a:gd name="T66" fmla="*/ 0 w 165"/>
                <a:gd name="T67" fmla="*/ 0 h 224"/>
                <a:gd name="T68" fmla="*/ 0 w 165"/>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24">
                  <a:moveTo>
                    <a:pt x="0" y="0"/>
                  </a:moveTo>
                  <a:lnTo>
                    <a:pt x="0" y="0"/>
                  </a:lnTo>
                  <a:lnTo>
                    <a:pt x="0" y="4"/>
                  </a:lnTo>
                  <a:lnTo>
                    <a:pt x="0" y="7"/>
                  </a:lnTo>
                  <a:lnTo>
                    <a:pt x="0" y="7"/>
                  </a:lnTo>
                  <a:lnTo>
                    <a:pt x="18" y="29"/>
                  </a:lnTo>
                  <a:lnTo>
                    <a:pt x="62" y="84"/>
                  </a:lnTo>
                  <a:lnTo>
                    <a:pt x="84" y="118"/>
                  </a:lnTo>
                  <a:lnTo>
                    <a:pt x="106" y="151"/>
                  </a:lnTo>
                  <a:lnTo>
                    <a:pt x="124" y="187"/>
                  </a:lnTo>
                  <a:lnTo>
                    <a:pt x="135" y="220"/>
                  </a:lnTo>
                  <a:lnTo>
                    <a:pt x="135" y="220"/>
                  </a:lnTo>
                  <a:lnTo>
                    <a:pt x="139" y="224"/>
                  </a:lnTo>
                  <a:lnTo>
                    <a:pt x="139" y="224"/>
                  </a:lnTo>
                  <a:lnTo>
                    <a:pt x="143" y="220"/>
                  </a:lnTo>
                  <a:lnTo>
                    <a:pt x="161" y="206"/>
                  </a:lnTo>
                  <a:lnTo>
                    <a:pt x="161" y="206"/>
                  </a:lnTo>
                  <a:lnTo>
                    <a:pt x="165" y="202"/>
                  </a:lnTo>
                  <a:lnTo>
                    <a:pt x="165" y="198"/>
                  </a:lnTo>
                  <a:lnTo>
                    <a:pt x="165" y="198"/>
                  </a:lnTo>
                  <a:lnTo>
                    <a:pt x="161" y="198"/>
                  </a:lnTo>
                  <a:lnTo>
                    <a:pt x="157" y="198"/>
                  </a:lnTo>
                  <a:lnTo>
                    <a:pt x="157" y="198"/>
                  </a:lnTo>
                  <a:lnTo>
                    <a:pt x="143" y="209"/>
                  </a:lnTo>
                  <a:lnTo>
                    <a:pt x="143" y="209"/>
                  </a:lnTo>
                  <a:lnTo>
                    <a:pt x="128" y="176"/>
                  </a:lnTo>
                  <a:lnTo>
                    <a:pt x="110" y="143"/>
                  </a:lnTo>
                  <a:lnTo>
                    <a:pt x="91" y="110"/>
                  </a:lnTo>
                  <a:lnTo>
                    <a:pt x="66" y="77"/>
                  </a:lnTo>
                  <a:lnTo>
                    <a:pt x="25" y="26"/>
                  </a:lnTo>
                  <a:lnTo>
                    <a:pt x="7" y="4"/>
                  </a:lnTo>
                  <a:lnTo>
                    <a:pt x="7" y="4"/>
                  </a:lnTo>
                  <a:lnTo>
                    <a:pt x="3"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p:nvSpPr>
          <p:spPr bwMode="auto">
            <a:xfrm>
              <a:off x="3558" y="1360"/>
              <a:ext cx="179" cy="510"/>
            </a:xfrm>
            <a:custGeom>
              <a:avLst/>
              <a:gdLst>
                <a:gd name="T0" fmla="*/ 0 w 179"/>
                <a:gd name="T1" fmla="*/ 55 h 510"/>
                <a:gd name="T2" fmla="*/ 84 w 179"/>
                <a:gd name="T3" fmla="*/ 0 h 510"/>
                <a:gd name="T4" fmla="*/ 179 w 179"/>
                <a:gd name="T5" fmla="*/ 510 h 510"/>
                <a:gd name="T6" fmla="*/ 0 w 179"/>
                <a:gd name="T7" fmla="*/ 55 h 510"/>
              </a:gdLst>
              <a:ahLst/>
              <a:cxnLst>
                <a:cxn ang="0">
                  <a:pos x="T0" y="T1"/>
                </a:cxn>
                <a:cxn ang="0">
                  <a:pos x="T2" y="T3"/>
                </a:cxn>
                <a:cxn ang="0">
                  <a:pos x="T4" y="T5"/>
                </a:cxn>
                <a:cxn ang="0">
                  <a:pos x="T6" y="T7"/>
                </a:cxn>
              </a:cxnLst>
              <a:rect l="0" t="0" r="r" b="b"/>
              <a:pathLst>
                <a:path w="179" h="510">
                  <a:moveTo>
                    <a:pt x="0" y="55"/>
                  </a:moveTo>
                  <a:lnTo>
                    <a:pt x="84" y="0"/>
                  </a:lnTo>
                  <a:lnTo>
                    <a:pt x="179" y="510"/>
                  </a:lnTo>
                  <a:lnTo>
                    <a:pt x="0" y="55"/>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p:cNvSpPr>
            <p:nvPr/>
          </p:nvSpPr>
          <p:spPr bwMode="auto">
            <a:xfrm>
              <a:off x="3774" y="1551"/>
              <a:ext cx="15" cy="22"/>
            </a:xfrm>
            <a:custGeom>
              <a:avLst/>
              <a:gdLst>
                <a:gd name="T0" fmla="*/ 7 w 15"/>
                <a:gd name="T1" fmla="*/ 0 h 22"/>
                <a:gd name="T2" fmla="*/ 0 w 15"/>
                <a:gd name="T3" fmla="*/ 3 h 22"/>
                <a:gd name="T4" fmla="*/ 0 w 15"/>
                <a:gd name="T5" fmla="*/ 3 h 22"/>
                <a:gd name="T6" fmla="*/ 0 w 15"/>
                <a:gd name="T7" fmla="*/ 3 h 22"/>
                <a:gd name="T8" fmla="*/ 0 w 15"/>
                <a:gd name="T9" fmla="*/ 7 h 22"/>
                <a:gd name="T10" fmla="*/ 0 w 15"/>
                <a:gd name="T11" fmla="*/ 7 h 22"/>
                <a:gd name="T12" fmla="*/ 0 w 15"/>
                <a:gd name="T13" fmla="*/ 11 h 22"/>
                <a:gd name="T14" fmla="*/ 4 w 15"/>
                <a:gd name="T15" fmla="*/ 11 h 22"/>
                <a:gd name="T16" fmla="*/ 4 w 15"/>
                <a:gd name="T17" fmla="*/ 11 h 22"/>
                <a:gd name="T18" fmla="*/ 7 w 15"/>
                <a:gd name="T19" fmla="*/ 11 h 22"/>
                <a:gd name="T20" fmla="*/ 7 w 15"/>
                <a:gd name="T21" fmla="*/ 11 h 22"/>
                <a:gd name="T22" fmla="*/ 7 w 15"/>
                <a:gd name="T23" fmla="*/ 18 h 22"/>
                <a:gd name="T24" fmla="*/ 7 w 15"/>
                <a:gd name="T25" fmla="*/ 18 h 22"/>
                <a:gd name="T26" fmla="*/ 7 w 15"/>
                <a:gd name="T27" fmla="*/ 18 h 22"/>
                <a:gd name="T28" fmla="*/ 11 w 15"/>
                <a:gd name="T29" fmla="*/ 22 h 22"/>
                <a:gd name="T30" fmla="*/ 11 w 15"/>
                <a:gd name="T31" fmla="*/ 22 h 22"/>
                <a:gd name="T32" fmla="*/ 15 w 15"/>
                <a:gd name="T33" fmla="*/ 18 h 22"/>
                <a:gd name="T34" fmla="*/ 15 w 15"/>
                <a:gd name="T35" fmla="*/ 14 h 22"/>
                <a:gd name="T36" fmla="*/ 15 w 15"/>
                <a:gd name="T37" fmla="*/ 3 h 22"/>
                <a:gd name="T38" fmla="*/ 15 w 15"/>
                <a:gd name="T39" fmla="*/ 3 h 22"/>
                <a:gd name="T40" fmla="*/ 11 w 15"/>
                <a:gd name="T41" fmla="*/ 0 h 22"/>
                <a:gd name="T42" fmla="*/ 11 w 15"/>
                <a:gd name="T43" fmla="*/ 0 h 22"/>
                <a:gd name="T44" fmla="*/ 7 w 15"/>
                <a:gd name="T45" fmla="*/ 0 h 22"/>
                <a:gd name="T46" fmla="*/ 7 w 15"/>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2">
                  <a:moveTo>
                    <a:pt x="7" y="0"/>
                  </a:moveTo>
                  <a:lnTo>
                    <a:pt x="0" y="3"/>
                  </a:lnTo>
                  <a:lnTo>
                    <a:pt x="0" y="3"/>
                  </a:lnTo>
                  <a:lnTo>
                    <a:pt x="0" y="3"/>
                  </a:lnTo>
                  <a:lnTo>
                    <a:pt x="0" y="7"/>
                  </a:lnTo>
                  <a:lnTo>
                    <a:pt x="0" y="7"/>
                  </a:lnTo>
                  <a:lnTo>
                    <a:pt x="0" y="11"/>
                  </a:lnTo>
                  <a:lnTo>
                    <a:pt x="4" y="11"/>
                  </a:lnTo>
                  <a:lnTo>
                    <a:pt x="4" y="11"/>
                  </a:lnTo>
                  <a:lnTo>
                    <a:pt x="7" y="11"/>
                  </a:lnTo>
                  <a:lnTo>
                    <a:pt x="7" y="11"/>
                  </a:lnTo>
                  <a:lnTo>
                    <a:pt x="7" y="18"/>
                  </a:lnTo>
                  <a:lnTo>
                    <a:pt x="7" y="18"/>
                  </a:lnTo>
                  <a:lnTo>
                    <a:pt x="7" y="18"/>
                  </a:lnTo>
                  <a:lnTo>
                    <a:pt x="11" y="22"/>
                  </a:lnTo>
                  <a:lnTo>
                    <a:pt x="11" y="22"/>
                  </a:lnTo>
                  <a:lnTo>
                    <a:pt x="15" y="18"/>
                  </a:lnTo>
                  <a:lnTo>
                    <a:pt x="15" y="14"/>
                  </a:lnTo>
                  <a:lnTo>
                    <a:pt x="15" y="3"/>
                  </a:lnTo>
                  <a:lnTo>
                    <a:pt x="15" y="3"/>
                  </a:lnTo>
                  <a:lnTo>
                    <a:pt x="11" y="0"/>
                  </a:lnTo>
                  <a:lnTo>
                    <a:pt x="11" y="0"/>
                  </a:lnTo>
                  <a:lnTo>
                    <a:pt x="7" y="0"/>
                  </a:lnTo>
                  <a:lnTo>
                    <a:pt x="7"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p:cNvSpPr>
            <p:nvPr/>
          </p:nvSpPr>
          <p:spPr bwMode="auto">
            <a:xfrm>
              <a:off x="3737" y="1004"/>
              <a:ext cx="430" cy="543"/>
            </a:xfrm>
            <a:custGeom>
              <a:avLst/>
              <a:gdLst>
                <a:gd name="T0" fmla="*/ 309 w 430"/>
                <a:gd name="T1" fmla="*/ 418 h 543"/>
                <a:gd name="T2" fmla="*/ 309 w 430"/>
                <a:gd name="T3" fmla="*/ 418 h 543"/>
                <a:gd name="T4" fmla="*/ 327 w 430"/>
                <a:gd name="T5" fmla="*/ 403 h 543"/>
                <a:gd name="T6" fmla="*/ 342 w 430"/>
                <a:gd name="T7" fmla="*/ 389 h 543"/>
                <a:gd name="T8" fmla="*/ 353 w 430"/>
                <a:gd name="T9" fmla="*/ 363 h 543"/>
                <a:gd name="T10" fmla="*/ 364 w 430"/>
                <a:gd name="T11" fmla="*/ 330 h 543"/>
                <a:gd name="T12" fmla="*/ 364 w 430"/>
                <a:gd name="T13" fmla="*/ 330 h 543"/>
                <a:gd name="T14" fmla="*/ 367 w 430"/>
                <a:gd name="T15" fmla="*/ 308 h 543"/>
                <a:gd name="T16" fmla="*/ 375 w 430"/>
                <a:gd name="T17" fmla="*/ 290 h 543"/>
                <a:gd name="T18" fmla="*/ 382 w 430"/>
                <a:gd name="T19" fmla="*/ 279 h 543"/>
                <a:gd name="T20" fmla="*/ 389 w 430"/>
                <a:gd name="T21" fmla="*/ 275 h 543"/>
                <a:gd name="T22" fmla="*/ 397 w 430"/>
                <a:gd name="T23" fmla="*/ 271 h 543"/>
                <a:gd name="T24" fmla="*/ 404 w 430"/>
                <a:gd name="T25" fmla="*/ 271 h 543"/>
                <a:gd name="T26" fmla="*/ 408 w 430"/>
                <a:gd name="T27" fmla="*/ 271 h 543"/>
                <a:gd name="T28" fmla="*/ 408 w 430"/>
                <a:gd name="T29" fmla="*/ 271 h 543"/>
                <a:gd name="T30" fmla="*/ 423 w 430"/>
                <a:gd name="T31" fmla="*/ 231 h 543"/>
                <a:gd name="T32" fmla="*/ 430 w 430"/>
                <a:gd name="T33" fmla="*/ 194 h 543"/>
                <a:gd name="T34" fmla="*/ 430 w 430"/>
                <a:gd name="T35" fmla="*/ 176 h 543"/>
                <a:gd name="T36" fmla="*/ 430 w 430"/>
                <a:gd name="T37" fmla="*/ 161 h 543"/>
                <a:gd name="T38" fmla="*/ 430 w 430"/>
                <a:gd name="T39" fmla="*/ 161 h 543"/>
                <a:gd name="T40" fmla="*/ 423 w 430"/>
                <a:gd name="T41" fmla="*/ 139 h 543"/>
                <a:gd name="T42" fmla="*/ 412 w 430"/>
                <a:gd name="T43" fmla="*/ 121 h 543"/>
                <a:gd name="T44" fmla="*/ 397 w 430"/>
                <a:gd name="T45" fmla="*/ 99 h 543"/>
                <a:gd name="T46" fmla="*/ 378 w 430"/>
                <a:gd name="T47" fmla="*/ 80 h 543"/>
                <a:gd name="T48" fmla="*/ 356 w 430"/>
                <a:gd name="T49" fmla="*/ 58 h 543"/>
                <a:gd name="T50" fmla="*/ 331 w 430"/>
                <a:gd name="T51" fmla="*/ 40 h 543"/>
                <a:gd name="T52" fmla="*/ 301 w 430"/>
                <a:gd name="T53" fmla="*/ 25 h 543"/>
                <a:gd name="T54" fmla="*/ 268 w 430"/>
                <a:gd name="T55" fmla="*/ 11 h 543"/>
                <a:gd name="T56" fmla="*/ 268 w 430"/>
                <a:gd name="T57" fmla="*/ 11 h 543"/>
                <a:gd name="T58" fmla="*/ 243 w 430"/>
                <a:gd name="T59" fmla="*/ 3 h 543"/>
                <a:gd name="T60" fmla="*/ 217 w 430"/>
                <a:gd name="T61" fmla="*/ 0 h 543"/>
                <a:gd name="T62" fmla="*/ 188 w 430"/>
                <a:gd name="T63" fmla="*/ 0 h 543"/>
                <a:gd name="T64" fmla="*/ 158 w 430"/>
                <a:gd name="T65" fmla="*/ 7 h 543"/>
                <a:gd name="T66" fmla="*/ 129 w 430"/>
                <a:gd name="T67" fmla="*/ 18 h 543"/>
                <a:gd name="T68" fmla="*/ 100 w 430"/>
                <a:gd name="T69" fmla="*/ 40 h 543"/>
                <a:gd name="T70" fmla="*/ 70 w 430"/>
                <a:gd name="T71" fmla="*/ 69 h 543"/>
                <a:gd name="T72" fmla="*/ 41 w 430"/>
                <a:gd name="T73" fmla="*/ 110 h 543"/>
                <a:gd name="T74" fmla="*/ 41 w 430"/>
                <a:gd name="T75" fmla="*/ 110 h 543"/>
                <a:gd name="T76" fmla="*/ 19 w 430"/>
                <a:gd name="T77" fmla="*/ 242 h 543"/>
                <a:gd name="T78" fmla="*/ 0 w 430"/>
                <a:gd name="T79" fmla="*/ 359 h 543"/>
                <a:gd name="T80" fmla="*/ 0 w 430"/>
                <a:gd name="T81" fmla="*/ 359 h 543"/>
                <a:gd name="T82" fmla="*/ 4 w 430"/>
                <a:gd name="T83" fmla="*/ 370 h 543"/>
                <a:gd name="T84" fmla="*/ 8 w 430"/>
                <a:gd name="T85" fmla="*/ 385 h 543"/>
                <a:gd name="T86" fmla="*/ 33 w 430"/>
                <a:gd name="T87" fmla="*/ 425 h 543"/>
                <a:gd name="T88" fmla="*/ 67 w 430"/>
                <a:gd name="T89" fmla="*/ 473 h 543"/>
                <a:gd name="T90" fmla="*/ 107 w 430"/>
                <a:gd name="T91" fmla="*/ 514 h 543"/>
                <a:gd name="T92" fmla="*/ 107 w 430"/>
                <a:gd name="T93" fmla="*/ 514 h 543"/>
                <a:gd name="T94" fmla="*/ 122 w 430"/>
                <a:gd name="T95" fmla="*/ 525 h 543"/>
                <a:gd name="T96" fmla="*/ 136 w 430"/>
                <a:gd name="T97" fmla="*/ 532 h 543"/>
                <a:gd name="T98" fmla="*/ 166 w 430"/>
                <a:gd name="T99" fmla="*/ 539 h 543"/>
                <a:gd name="T100" fmla="*/ 191 w 430"/>
                <a:gd name="T101" fmla="*/ 543 h 543"/>
                <a:gd name="T102" fmla="*/ 202 w 430"/>
                <a:gd name="T103" fmla="*/ 543 h 543"/>
                <a:gd name="T104" fmla="*/ 202 w 430"/>
                <a:gd name="T105" fmla="*/ 543 h 543"/>
                <a:gd name="T106" fmla="*/ 210 w 430"/>
                <a:gd name="T107" fmla="*/ 539 h 543"/>
                <a:gd name="T108" fmla="*/ 213 w 430"/>
                <a:gd name="T109" fmla="*/ 528 h 543"/>
                <a:gd name="T110" fmla="*/ 224 w 430"/>
                <a:gd name="T111" fmla="*/ 499 h 543"/>
                <a:gd name="T112" fmla="*/ 235 w 430"/>
                <a:gd name="T113" fmla="*/ 480 h 543"/>
                <a:gd name="T114" fmla="*/ 254 w 430"/>
                <a:gd name="T115" fmla="*/ 458 h 543"/>
                <a:gd name="T116" fmla="*/ 276 w 430"/>
                <a:gd name="T117" fmla="*/ 436 h 543"/>
                <a:gd name="T118" fmla="*/ 309 w 430"/>
                <a:gd name="T119" fmla="*/ 418 h 543"/>
                <a:gd name="T120" fmla="*/ 309 w 430"/>
                <a:gd name="T121" fmla="*/ 41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43">
                  <a:moveTo>
                    <a:pt x="309" y="418"/>
                  </a:moveTo>
                  <a:lnTo>
                    <a:pt x="309" y="418"/>
                  </a:lnTo>
                  <a:lnTo>
                    <a:pt x="327" y="403"/>
                  </a:lnTo>
                  <a:lnTo>
                    <a:pt x="342" y="389"/>
                  </a:lnTo>
                  <a:lnTo>
                    <a:pt x="353" y="363"/>
                  </a:lnTo>
                  <a:lnTo>
                    <a:pt x="364" y="330"/>
                  </a:lnTo>
                  <a:lnTo>
                    <a:pt x="364" y="330"/>
                  </a:lnTo>
                  <a:lnTo>
                    <a:pt x="367" y="308"/>
                  </a:lnTo>
                  <a:lnTo>
                    <a:pt x="375" y="290"/>
                  </a:lnTo>
                  <a:lnTo>
                    <a:pt x="382" y="279"/>
                  </a:lnTo>
                  <a:lnTo>
                    <a:pt x="389" y="275"/>
                  </a:lnTo>
                  <a:lnTo>
                    <a:pt x="397" y="271"/>
                  </a:lnTo>
                  <a:lnTo>
                    <a:pt x="404" y="271"/>
                  </a:lnTo>
                  <a:lnTo>
                    <a:pt x="408" y="271"/>
                  </a:lnTo>
                  <a:lnTo>
                    <a:pt x="408" y="271"/>
                  </a:lnTo>
                  <a:lnTo>
                    <a:pt x="423" y="231"/>
                  </a:lnTo>
                  <a:lnTo>
                    <a:pt x="430" y="194"/>
                  </a:lnTo>
                  <a:lnTo>
                    <a:pt x="430" y="176"/>
                  </a:lnTo>
                  <a:lnTo>
                    <a:pt x="430" y="161"/>
                  </a:lnTo>
                  <a:lnTo>
                    <a:pt x="430" y="161"/>
                  </a:lnTo>
                  <a:lnTo>
                    <a:pt x="423" y="139"/>
                  </a:lnTo>
                  <a:lnTo>
                    <a:pt x="412" y="121"/>
                  </a:lnTo>
                  <a:lnTo>
                    <a:pt x="397" y="99"/>
                  </a:lnTo>
                  <a:lnTo>
                    <a:pt x="378" y="80"/>
                  </a:lnTo>
                  <a:lnTo>
                    <a:pt x="356" y="58"/>
                  </a:lnTo>
                  <a:lnTo>
                    <a:pt x="331" y="40"/>
                  </a:lnTo>
                  <a:lnTo>
                    <a:pt x="301" y="25"/>
                  </a:lnTo>
                  <a:lnTo>
                    <a:pt x="268" y="11"/>
                  </a:lnTo>
                  <a:lnTo>
                    <a:pt x="268" y="11"/>
                  </a:lnTo>
                  <a:lnTo>
                    <a:pt x="243" y="3"/>
                  </a:lnTo>
                  <a:lnTo>
                    <a:pt x="217" y="0"/>
                  </a:lnTo>
                  <a:lnTo>
                    <a:pt x="188" y="0"/>
                  </a:lnTo>
                  <a:lnTo>
                    <a:pt x="158" y="7"/>
                  </a:lnTo>
                  <a:lnTo>
                    <a:pt x="129" y="18"/>
                  </a:lnTo>
                  <a:lnTo>
                    <a:pt x="100" y="40"/>
                  </a:lnTo>
                  <a:lnTo>
                    <a:pt x="70" y="69"/>
                  </a:lnTo>
                  <a:lnTo>
                    <a:pt x="41" y="110"/>
                  </a:lnTo>
                  <a:lnTo>
                    <a:pt x="41" y="110"/>
                  </a:lnTo>
                  <a:lnTo>
                    <a:pt x="19" y="242"/>
                  </a:lnTo>
                  <a:lnTo>
                    <a:pt x="0" y="359"/>
                  </a:lnTo>
                  <a:lnTo>
                    <a:pt x="0" y="359"/>
                  </a:lnTo>
                  <a:lnTo>
                    <a:pt x="4" y="370"/>
                  </a:lnTo>
                  <a:lnTo>
                    <a:pt x="8" y="385"/>
                  </a:lnTo>
                  <a:lnTo>
                    <a:pt x="33" y="425"/>
                  </a:lnTo>
                  <a:lnTo>
                    <a:pt x="67" y="473"/>
                  </a:lnTo>
                  <a:lnTo>
                    <a:pt x="107" y="514"/>
                  </a:lnTo>
                  <a:lnTo>
                    <a:pt x="107" y="514"/>
                  </a:lnTo>
                  <a:lnTo>
                    <a:pt x="122" y="525"/>
                  </a:lnTo>
                  <a:lnTo>
                    <a:pt x="136" y="532"/>
                  </a:lnTo>
                  <a:lnTo>
                    <a:pt x="166" y="539"/>
                  </a:lnTo>
                  <a:lnTo>
                    <a:pt x="191" y="543"/>
                  </a:lnTo>
                  <a:lnTo>
                    <a:pt x="202" y="543"/>
                  </a:lnTo>
                  <a:lnTo>
                    <a:pt x="202" y="543"/>
                  </a:lnTo>
                  <a:lnTo>
                    <a:pt x="210" y="539"/>
                  </a:lnTo>
                  <a:lnTo>
                    <a:pt x="213" y="528"/>
                  </a:lnTo>
                  <a:lnTo>
                    <a:pt x="224" y="499"/>
                  </a:lnTo>
                  <a:lnTo>
                    <a:pt x="235" y="480"/>
                  </a:lnTo>
                  <a:lnTo>
                    <a:pt x="254" y="458"/>
                  </a:lnTo>
                  <a:lnTo>
                    <a:pt x="276" y="436"/>
                  </a:lnTo>
                  <a:lnTo>
                    <a:pt x="309" y="418"/>
                  </a:lnTo>
                  <a:lnTo>
                    <a:pt x="309" y="418"/>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p:cNvSpPr>
            <p:nvPr/>
          </p:nvSpPr>
          <p:spPr bwMode="auto">
            <a:xfrm>
              <a:off x="3906" y="1176"/>
              <a:ext cx="118" cy="107"/>
            </a:xfrm>
            <a:custGeom>
              <a:avLst/>
              <a:gdLst>
                <a:gd name="T0" fmla="*/ 37 w 118"/>
                <a:gd name="T1" fmla="*/ 96 h 107"/>
                <a:gd name="T2" fmla="*/ 37 w 118"/>
                <a:gd name="T3" fmla="*/ 96 h 107"/>
                <a:gd name="T4" fmla="*/ 59 w 118"/>
                <a:gd name="T5" fmla="*/ 107 h 107"/>
                <a:gd name="T6" fmla="*/ 70 w 118"/>
                <a:gd name="T7" fmla="*/ 107 h 107"/>
                <a:gd name="T8" fmla="*/ 81 w 118"/>
                <a:gd name="T9" fmla="*/ 107 h 107"/>
                <a:gd name="T10" fmla="*/ 81 w 118"/>
                <a:gd name="T11" fmla="*/ 103 h 107"/>
                <a:gd name="T12" fmla="*/ 81 w 118"/>
                <a:gd name="T13" fmla="*/ 103 h 107"/>
                <a:gd name="T14" fmla="*/ 103 w 118"/>
                <a:gd name="T15" fmla="*/ 81 h 107"/>
                <a:gd name="T16" fmla="*/ 114 w 118"/>
                <a:gd name="T17" fmla="*/ 66 h 107"/>
                <a:gd name="T18" fmla="*/ 118 w 118"/>
                <a:gd name="T19" fmla="*/ 59 h 107"/>
                <a:gd name="T20" fmla="*/ 118 w 118"/>
                <a:gd name="T21" fmla="*/ 55 h 107"/>
                <a:gd name="T22" fmla="*/ 118 w 118"/>
                <a:gd name="T23" fmla="*/ 55 h 107"/>
                <a:gd name="T24" fmla="*/ 103 w 118"/>
                <a:gd name="T25" fmla="*/ 37 h 107"/>
                <a:gd name="T26" fmla="*/ 88 w 118"/>
                <a:gd name="T27" fmla="*/ 22 h 107"/>
                <a:gd name="T28" fmla="*/ 74 w 118"/>
                <a:gd name="T29" fmla="*/ 15 h 107"/>
                <a:gd name="T30" fmla="*/ 59 w 118"/>
                <a:gd name="T31" fmla="*/ 8 h 107"/>
                <a:gd name="T32" fmla="*/ 33 w 118"/>
                <a:gd name="T33" fmla="*/ 0 h 107"/>
                <a:gd name="T34" fmla="*/ 15 w 118"/>
                <a:gd name="T35" fmla="*/ 0 h 107"/>
                <a:gd name="T36" fmla="*/ 15 w 118"/>
                <a:gd name="T37" fmla="*/ 0 h 107"/>
                <a:gd name="T38" fmla="*/ 11 w 118"/>
                <a:gd name="T39" fmla="*/ 4 h 107"/>
                <a:gd name="T40" fmla="*/ 4 w 118"/>
                <a:gd name="T41" fmla="*/ 8 h 107"/>
                <a:gd name="T42" fmla="*/ 0 w 118"/>
                <a:gd name="T43" fmla="*/ 30 h 107"/>
                <a:gd name="T44" fmla="*/ 0 w 118"/>
                <a:gd name="T45" fmla="*/ 59 h 107"/>
                <a:gd name="T46" fmla="*/ 0 w 118"/>
                <a:gd name="T47" fmla="*/ 59 h 107"/>
                <a:gd name="T48" fmla="*/ 4 w 118"/>
                <a:gd name="T49" fmla="*/ 66 h 107"/>
                <a:gd name="T50" fmla="*/ 15 w 118"/>
                <a:gd name="T51" fmla="*/ 77 h 107"/>
                <a:gd name="T52" fmla="*/ 37 w 118"/>
                <a:gd name="T53" fmla="*/ 96 h 107"/>
                <a:gd name="T54" fmla="*/ 37 w 118"/>
                <a:gd name="T55" fmla="*/ 9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07">
                  <a:moveTo>
                    <a:pt x="37" y="96"/>
                  </a:moveTo>
                  <a:lnTo>
                    <a:pt x="37" y="96"/>
                  </a:lnTo>
                  <a:lnTo>
                    <a:pt x="59" y="107"/>
                  </a:lnTo>
                  <a:lnTo>
                    <a:pt x="70" y="107"/>
                  </a:lnTo>
                  <a:lnTo>
                    <a:pt x="81" y="107"/>
                  </a:lnTo>
                  <a:lnTo>
                    <a:pt x="81" y="103"/>
                  </a:lnTo>
                  <a:lnTo>
                    <a:pt x="81" y="103"/>
                  </a:lnTo>
                  <a:lnTo>
                    <a:pt x="103" y="81"/>
                  </a:lnTo>
                  <a:lnTo>
                    <a:pt x="114" y="66"/>
                  </a:lnTo>
                  <a:lnTo>
                    <a:pt x="118" y="59"/>
                  </a:lnTo>
                  <a:lnTo>
                    <a:pt x="118" y="55"/>
                  </a:lnTo>
                  <a:lnTo>
                    <a:pt x="118" y="55"/>
                  </a:lnTo>
                  <a:lnTo>
                    <a:pt x="103" y="37"/>
                  </a:lnTo>
                  <a:lnTo>
                    <a:pt x="88" y="22"/>
                  </a:lnTo>
                  <a:lnTo>
                    <a:pt x="74" y="15"/>
                  </a:lnTo>
                  <a:lnTo>
                    <a:pt x="59" y="8"/>
                  </a:lnTo>
                  <a:lnTo>
                    <a:pt x="33" y="0"/>
                  </a:lnTo>
                  <a:lnTo>
                    <a:pt x="15" y="0"/>
                  </a:lnTo>
                  <a:lnTo>
                    <a:pt x="15" y="0"/>
                  </a:lnTo>
                  <a:lnTo>
                    <a:pt x="11" y="4"/>
                  </a:lnTo>
                  <a:lnTo>
                    <a:pt x="4" y="8"/>
                  </a:lnTo>
                  <a:lnTo>
                    <a:pt x="0" y="30"/>
                  </a:lnTo>
                  <a:lnTo>
                    <a:pt x="0" y="59"/>
                  </a:lnTo>
                  <a:lnTo>
                    <a:pt x="0" y="59"/>
                  </a:lnTo>
                  <a:lnTo>
                    <a:pt x="4" y="66"/>
                  </a:lnTo>
                  <a:lnTo>
                    <a:pt x="15" y="77"/>
                  </a:lnTo>
                  <a:lnTo>
                    <a:pt x="37" y="96"/>
                  </a:lnTo>
                  <a:lnTo>
                    <a:pt x="37" y="96"/>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6"/>
            <p:cNvSpPr>
              <a:spLocks/>
            </p:cNvSpPr>
            <p:nvPr/>
          </p:nvSpPr>
          <p:spPr bwMode="auto">
            <a:xfrm>
              <a:off x="3910" y="1169"/>
              <a:ext cx="128" cy="66"/>
            </a:xfrm>
            <a:custGeom>
              <a:avLst/>
              <a:gdLst>
                <a:gd name="T0" fmla="*/ 117 w 128"/>
                <a:gd name="T1" fmla="*/ 66 h 66"/>
                <a:gd name="T2" fmla="*/ 117 w 128"/>
                <a:gd name="T3" fmla="*/ 66 h 66"/>
                <a:gd name="T4" fmla="*/ 125 w 128"/>
                <a:gd name="T5" fmla="*/ 62 h 66"/>
                <a:gd name="T6" fmla="*/ 128 w 128"/>
                <a:gd name="T7" fmla="*/ 55 h 66"/>
                <a:gd name="T8" fmla="*/ 128 w 128"/>
                <a:gd name="T9" fmla="*/ 51 h 66"/>
                <a:gd name="T10" fmla="*/ 125 w 128"/>
                <a:gd name="T11" fmla="*/ 40 h 66"/>
                <a:gd name="T12" fmla="*/ 125 w 128"/>
                <a:gd name="T13" fmla="*/ 40 h 66"/>
                <a:gd name="T14" fmla="*/ 106 w 128"/>
                <a:gd name="T15" fmla="*/ 29 h 66"/>
                <a:gd name="T16" fmla="*/ 84 w 128"/>
                <a:gd name="T17" fmla="*/ 15 h 66"/>
                <a:gd name="T18" fmla="*/ 59 w 128"/>
                <a:gd name="T19" fmla="*/ 4 h 66"/>
                <a:gd name="T20" fmla="*/ 59 w 128"/>
                <a:gd name="T21" fmla="*/ 4 h 66"/>
                <a:gd name="T22" fmla="*/ 33 w 128"/>
                <a:gd name="T23" fmla="*/ 0 h 66"/>
                <a:gd name="T24" fmla="*/ 11 w 128"/>
                <a:gd name="T25" fmla="*/ 0 h 66"/>
                <a:gd name="T26" fmla="*/ 11 w 128"/>
                <a:gd name="T27" fmla="*/ 0 h 66"/>
                <a:gd name="T28" fmla="*/ 0 w 128"/>
                <a:gd name="T29" fmla="*/ 4 h 66"/>
                <a:gd name="T30" fmla="*/ 0 w 128"/>
                <a:gd name="T31" fmla="*/ 4 h 66"/>
                <a:gd name="T32" fmla="*/ 4 w 128"/>
                <a:gd name="T33" fmla="*/ 7 h 66"/>
                <a:gd name="T34" fmla="*/ 4 w 128"/>
                <a:gd name="T35" fmla="*/ 7 h 66"/>
                <a:gd name="T36" fmla="*/ 51 w 128"/>
                <a:gd name="T37" fmla="*/ 22 h 66"/>
                <a:gd name="T38" fmla="*/ 51 w 128"/>
                <a:gd name="T39" fmla="*/ 22 h 66"/>
                <a:gd name="T40" fmla="*/ 81 w 128"/>
                <a:gd name="T41" fmla="*/ 37 h 66"/>
                <a:gd name="T42" fmla="*/ 99 w 128"/>
                <a:gd name="T43" fmla="*/ 51 h 66"/>
                <a:gd name="T44" fmla="*/ 114 w 128"/>
                <a:gd name="T45" fmla="*/ 66 h 66"/>
                <a:gd name="T46" fmla="*/ 114 w 128"/>
                <a:gd name="T47" fmla="*/ 66 h 66"/>
                <a:gd name="T48" fmla="*/ 114 w 128"/>
                <a:gd name="T49" fmla="*/ 66 h 66"/>
                <a:gd name="T50" fmla="*/ 117 w 128"/>
                <a:gd name="T51" fmla="*/ 66 h 66"/>
                <a:gd name="T52" fmla="*/ 117 w 128"/>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66">
                  <a:moveTo>
                    <a:pt x="117" y="66"/>
                  </a:moveTo>
                  <a:lnTo>
                    <a:pt x="117" y="66"/>
                  </a:lnTo>
                  <a:lnTo>
                    <a:pt x="125" y="62"/>
                  </a:lnTo>
                  <a:lnTo>
                    <a:pt x="128" y="55"/>
                  </a:lnTo>
                  <a:lnTo>
                    <a:pt x="128" y="51"/>
                  </a:lnTo>
                  <a:lnTo>
                    <a:pt x="125" y="40"/>
                  </a:lnTo>
                  <a:lnTo>
                    <a:pt x="125" y="40"/>
                  </a:lnTo>
                  <a:lnTo>
                    <a:pt x="106" y="29"/>
                  </a:lnTo>
                  <a:lnTo>
                    <a:pt x="84" y="15"/>
                  </a:lnTo>
                  <a:lnTo>
                    <a:pt x="59" y="4"/>
                  </a:lnTo>
                  <a:lnTo>
                    <a:pt x="59" y="4"/>
                  </a:lnTo>
                  <a:lnTo>
                    <a:pt x="33" y="0"/>
                  </a:lnTo>
                  <a:lnTo>
                    <a:pt x="11" y="0"/>
                  </a:lnTo>
                  <a:lnTo>
                    <a:pt x="11" y="0"/>
                  </a:lnTo>
                  <a:lnTo>
                    <a:pt x="0" y="4"/>
                  </a:lnTo>
                  <a:lnTo>
                    <a:pt x="0" y="4"/>
                  </a:lnTo>
                  <a:lnTo>
                    <a:pt x="4" y="7"/>
                  </a:lnTo>
                  <a:lnTo>
                    <a:pt x="4" y="7"/>
                  </a:lnTo>
                  <a:lnTo>
                    <a:pt x="51" y="22"/>
                  </a:lnTo>
                  <a:lnTo>
                    <a:pt x="51" y="22"/>
                  </a:lnTo>
                  <a:lnTo>
                    <a:pt x="81" y="37"/>
                  </a:lnTo>
                  <a:lnTo>
                    <a:pt x="99" y="51"/>
                  </a:lnTo>
                  <a:lnTo>
                    <a:pt x="114" y="66"/>
                  </a:lnTo>
                  <a:lnTo>
                    <a:pt x="114" y="66"/>
                  </a:lnTo>
                  <a:lnTo>
                    <a:pt x="114" y="66"/>
                  </a:lnTo>
                  <a:lnTo>
                    <a:pt x="117" y="66"/>
                  </a:lnTo>
                  <a:lnTo>
                    <a:pt x="117" y="66"/>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7"/>
            <p:cNvSpPr>
              <a:spLocks/>
            </p:cNvSpPr>
            <p:nvPr/>
          </p:nvSpPr>
          <p:spPr bwMode="auto">
            <a:xfrm>
              <a:off x="4042" y="1257"/>
              <a:ext cx="95" cy="84"/>
            </a:xfrm>
            <a:custGeom>
              <a:avLst/>
              <a:gdLst>
                <a:gd name="T0" fmla="*/ 37 w 95"/>
                <a:gd name="T1" fmla="*/ 84 h 84"/>
                <a:gd name="T2" fmla="*/ 37 w 95"/>
                <a:gd name="T3" fmla="*/ 84 h 84"/>
                <a:gd name="T4" fmla="*/ 44 w 95"/>
                <a:gd name="T5" fmla="*/ 84 h 84"/>
                <a:gd name="T6" fmla="*/ 48 w 95"/>
                <a:gd name="T7" fmla="*/ 84 h 84"/>
                <a:gd name="T8" fmla="*/ 51 w 95"/>
                <a:gd name="T9" fmla="*/ 81 h 84"/>
                <a:gd name="T10" fmla="*/ 51 w 95"/>
                <a:gd name="T11" fmla="*/ 81 h 84"/>
                <a:gd name="T12" fmla="*/ 95 w 95"/>
                <a:gd name="T13" fmla="*/ 29 h 84"/>
                <a:gd name="T14" fmla="*/ 95 w 95"/>
                <a:gd name="T15" fmla="*/ 29 h 84"/>
                <a:gd name="T16" fmla="*/ 92 w 95"/>
                <a:gd name="T17" fmla="*/ 22 h 84"/>
                <a:gd name="T18" fmla="*/ 84 w 95"/>
                <a:gd name="T19" fmla="*/ 15 h 84"/>
                <a:gd name="T20" fmla="*/ 73 w 95"/>
                <a:gd name="T21" fmla="*/ 7 h 84"/>
                <a:gd name="T22" fmla="*/ 62 w 95"/>
                <a:gd name="T23" fmla="*/ 4 h 84"/>
                <a:gd name="T24" fmla="*/ 48 w 95"/>
                <a:gd name="T25" fmla="*/ 0 h 84"/>
                <a:gd name="T26" fmla="*/ 37 w 95"/>
                <a:gd name="T27" fmla="*/ 4 h 84"/>
                <a:gd name="T28" fmla="*/ 22 w 95"/>
                <a:gd name="T29" fmla="*/ 7 h 84"/>
                <a:gd name="T30" fmla="*/ 15 w 95"/>
                <a:gd name="T31" fmla="*/ 18 h 84"/>
                <a:gd name="T32" fmla="*/ 15 w 95"/>
                <a:gd name="T33" fmla="*/ 18 h 84"/>
                <a:gd name="T34" fmla="*/ 7 w 95"/>
                <a:gd name="T35" fmla="*/ 29 h 84"/>
                <a:gd name="T36" fmla="*/ 4 w 95"/>
                <a:gd name="T37" fmla="*/ 44 h 84"/>
                <a:gd name="T38" fmla="*/ 0 w 95"/>
                <a:gd name="T39" fmla="*/ 55 h 84"/>
                <a:gd name="T40" fmla="*/ 0 w 95"/>
                <a:gd name="T41" fmla="*/ 55 h 84"/>
                <a:gd name="T42" fmla="*/ 11 w 95"/>
                <a:gd name="T43" fmla="*/ 66 h 84"/>
                <a:gd name="T44" fmla="*/ 22 w 95"/>
                <a:gd name="T45" fmla="*/ 77 h 84"/>
                <a:gd name="T46" fmla="*/ 37 w 95"/>
                <a:gd name="T47" fmla="*/ 84 h 84"/>
                <a:gd name="T48" fmla="*/ 37 w 9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4">
                  <a:moveTo>
                    <a:pt x="37" y="84"/>
                  </a:moveTo>
                  <a:lnTo>
                    <a:pt x="37" y="84"/>
                  </a:lnTo>
                  <a:lnTo>
                    <a:pt x="44" y="84"/>
                  </a:lnTo>
                  <a:lnTo>
                    <a:pt x="48" y="84"/>
                  </a:lnTo>
                  <a:lnTo>
                    <a:pt x="51" y="81"/>
                  </a:lnTo>
                  <a:lnTo>
                    <a:pt x="51" y="81"/>
                  </a:lnTo>
                  <a:lnTo>
                    <a:pt x="95" y="29"/>
                  </a:lnTo>
                  <a:lnTo>
                    <a:pt x="95" y="29"/>
                  </a:lnTo>
                  <a:lnTo>
                    <a:pt x="92" y="22"/>
                  </a:lnTo>
                  <a:lnTo>
                    <a:pt x="84" y="15"/>
                  </a:lnTo>
                  <a:lnTo>
                    <a:pt x="73" y="7"/>
                  </a:lnTo>
                  <a:lnTo>
                    <a:pt x="62" y="4"/>
                  </a:lnTo>
                  <a:lnTo>
                    <a:pt x="48" y="0"/>
                  </a:lnTo>
                  <a:lnTo>
                    <a:pt x="37" y="4"/>
                  </a:lnTo>
                  <a:lnTo>
                    <a:pt x="22" y="7"/>
                  </a:lnTo>
                  <a:lnTo>
                    <a:pt x="15" y="18"/>
                  </a:lnTo>
                  <a:lnTo>
                    <a:pt x="15" y="18"/>
                  </a:lnTo>
                  <a:lnTo>
                    <a:pt x="7" y="29"/>
                  </a:lnTo>
                  <a:lnTo>
                    <a:pt x="4" y="44"/>
                  </a:lnTo>
                  <a:lnTo>
                    <a:pt x="0" y="55"/>
                  </a:lnTo>
                  <a:lnTo>
                    <a:pt x="0" y="55"/>
                  </a:lnTo>
                  <a:lnTo>
                    <a:pt x="11" y="66"/>
                  </a:lnTo>
                  <a:lnTo>
                    <a:pt x="22" y="77"/>
                  </a:lnTo>
                  <a:lnTo>
                    <a:pt x="37" y="84"/>
                  </a:lnTo>
                  <a:lnTo>
                    <a:pt x="37" y="8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8"/>
            <p:cNvSpPr>
              <a:spLocks/>
            </p:cNvSpPr>
            <p:nvPr/>
          </p:nvSpPr>
          <p:spPr bwMode="auto">
            <a:xfrm>
              <a:off x="3950" y="1246"/>
              <a:ext cx="132" cy="187"/>
            </a:xfrm>
            <a:custGeom>
              <a:avLst/>
              <a:gdLst>
                <a:gd name="T0" fmla="*/ 55 w 132"/>
                <a:gd name="T1" fmla="*/ 172 h 187"/>
                <a:gd name="T2" fmla="*/ 55 w 132"/>
                <a:gd name="T3" fmla="*/ 172 h 187"/>
                <a:gd name="T4" fmla="*/ 66 w 132"/>
                <a:gd name="T5" fmla="*/ 176 h 187"/>
                <a:gd name="T6" fmla="*/ 74 w 132"/>
                <a:gd name="T7" fmla="*/ 172 h 187"/>
                <a:gd name="T8" fmla="*/ 85 w 132"/>
                <a:gd name="T9" fmla="*/ 165 h 187"/>
                <a:gd name="T10" fmla="*/ 85 w 132"/>
                <a:gd name="T11" fmla="*/ 165 h 187"/>
                <a:gd name="T12" fmla="*/ 81 w 132"/>
                <a:gd name="T13" fmla="*/ 143 h 187"/>
                <a:gd name="T14" fmla="*/ 85 w 132"/>
                <a:gd name="T15" fmla="*/ 92 h 187"/>
                <a:gd name="T16" fmla="*/ 88 w 132"/>
                <a:gd name="T17" fmla="*/ 66 h 187"/>
                <a:gd name="T18" fmla="*/ 96 w 132"/>
                <a:gd name="T19" fmla="*/ 37 h 187"/>
                <a:gd name="T20" fmla="*/ 110 w 132"/>
                <a:gd name="T21" fmla="*/ 15 h 187"/>
                <a:gd name="T22" fmla="*/ 121 w 132"/>
                <a:gd name="T23" fmla="*/ 7 h 187"/>
                <a:gd name="T24" fmla="*/ 132 w 132"/>
                <a:gd name="T25" fmla="*/ 0 h 187"/>
                <a:gd name="T26" fmla="*/ 132 w 132"/>
                <a:gd name="T27" fmla="*/ 0 h 187"/>
                <a:gd name="T28" fmla="*/ 132 w 132"/>
                <a:gd name="T29" fmla="*/ 22 h 187"/>
                <a:gd name="T30" fmla="*/ 132 w 132"/>
                <a:gd name="T31" fmla="*/ 22 h 187"/>
                <a:gd name="T32" fmla="*/ 114 w 132"/>
                <a:gd name="T33" fmla="*/ 40 h 187"/>
                <a:gd name="T34" fmla="*/ 103 w 132"/>
                <a:gd name="T35" fmla="*/ 66 h 187"/>
                <a:gd name="T36" fmla="*/ 96 w 132"/>
                <a:gd name="T37" fmla="*/ 88 h 187"/>
                <a:gd name="T38" fmla="*/ 92 w 132"/>
                <a:gd name="T39" fmla="*/ 114 h 187"/>
                <a:gd name="T40" fmla="*/ 92 w 132"/>
                <a:gd name="T41" fmla="*/ 154 h 187"/>
                <a:gd name="T42" fmla="*/ 92 w 132"/>
                <a:gd name="T43" fmla="*/ 176 h 187"/>
                <a:gd name="T44" fmla="*/ 92 w 132"/>
                <a:gd name="T45" fmla="*/ 176 h 187"/>
                <a:gd name="T46" fmla="*/ 88 w 132"/>
                <a:gd name="T47" fmla="*/ 183 h 187"/>
                <a:gd name="T48" fmla="*/ 77 w 132"/>
                <a:gd name="T49" fmla="*/ 187 h 187"/>
                <a:gd name="T50" fmla="*/ 63 w 132"/>
                <a:gd name="T51" fmla="*/ 187 h 187"/>
                <a:gd name="T52" fmla="*/ 48 w 132"/>
                <a:gd name="T53" fmla="*/ 183 h 187"/>
                <a:gd name="T54" fmla="*/ 48 w 132"/>
                <a:gd name="T55" fmla="*/ 183 h 187"/>
                <a:gd name="T56" fmla="*/ 33 w 132"/>
                <a:gd name="T57" fmla="*/ 172 h 187"/>
                <a:gd name="T58" fmla="*/ 19 w 132"/>
                <a:gd name="T59" fmla="*/ 154 h 187"/>
                <a:gd name="T60" fmla="*/ 0 w 132"/>
                <a:gd name="T61" fmla="*/ 132 h 187"/>
                <a:gd name="T62" fmla="*/ 0 w 132"/>
                <a:gd name="T63" fmla="*/ 132 h 187"/>
                <a:gd name="T64" fmla="*/ 22 w 132"/>
                <a:gd name="T65" fmla="*/ 150 h 187"/>
                <a:gd name="T66" fmla="*/ 55 w 132"/>
                <a:gd name="T67" fmla="*/ 172 h 187"/>
                <a:gd name="T68" fmla="*/ 55 w 132"/>
                <a:gd name="T69" fmla="*/ 1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87">
                  <a:moveTo>
                    <a:pt x="55" y="172"/>
                  </a:moveTo>
                  <a:lnTo>
                    <a:pt x="55" y="172"/>
                  </a:lnTo>
                  <a:lnTo>
                    <a:pt x="66" y="176"/>
                  </a:lnTo>
                  <a:lnTo>
                    <a:pt x="74" y="172"/>
                  </a:lnTo>
                  <a:lnTo>
                    <a:pt x="85" y="165"/>
                  </a:lnTo>
                  <a:lnTo>
                    <a:pt x="85" y="165"/>
                  </a:lnTo>
                  <a:lnTo>
                    <a:pt x="81" y="143"/>
                  </a:lnTo>
                  <a:lnTo>
                    <a:pt x="85" y="92"/>
                  </a:lnTo>
                  <a:lnTo>
                    <a:pt x="88" y="66"/>
                  </a:lnTo>
                  <a:lnTo>
                    <a:pt x="96" y="37"/>
                  </a:lnTo>
                  <a:lnTo>
                    <a:pt x="110" y="15"/>
                  </a:lnTo>
                  <a:lnTo>
                    <a:pt x="121" y="7"/>
                  </a:lnTo>
                  <a:lnTo>
                    <a:pt x="132" y="0"/>
                  </a:lnTo>
                  <a:lnTo>
                    <a:pt x="132" y="0"/>
                  </a:lnTo>
                  <a:lnTo>
                    <a:pt x="132" y="22"/>
                  </a:lnTo>
                  <a:lnTo>
                    <a:pt x="132" y="22"/>
                  </a:lnTo>
                  <a:lnTo>
                    <a:pt x="114" y="40"/>
                  </a:lnTo>
                  <a:lnTo>
                    <a:pt x="103" y="66"/>
                  </a:lnTo>
                  <a:lnTo>
                    <a:pt x="96" y="88"/>
                  </a:lnTo>
                  <a:lnTo>
                    <a:pt x="92" y="114"/>
                  </a:lnTo>
                  <a:lnTo>
                    <a:pt x="92" y="154"/>
                  </a:lnTo>
                  <a:lnTo>
                    <a:pt x="92" y="176"/>
                  </a:lnTo>
                  <a:lnTo>
                    <a:pt x="92" y="176"/>
                  </a:lnTo>
                  <a:lnTo>
                    <a:pt x="88" y="183"/>
                  </a:lnTo>
                  <a:lnTo>
                    <a:pt x="77" y="187"/>
                  </a:lnTo>
                  <a:lnTo>
                    <a:pt x="63" y="187"/>
                  </a:lnTo>
                  <a:lnTo>
                    <a:pt x="48" y="183"/>
                  </a:lnTo>
                  <a:lnTo>
                    <a:pt x="48" y="183"/>
                  </a:lnTo>
                  <a:lnTo>
                    <a:pt x="33" y="172"/>
                  </a:lnTo>
                  <a:lnTo>
                    <a:pt x="19" y="154"/>
                  </a:lnTo>
                  <a:lnTo>
                    <a:pt x="0" y="132"/>
                  </a:lnTo>
                  <a:lnTo>
                    <a:pt x="0" y="132"/>
                  </a:lnTo>
                  <a:lnTo>
                    <a:pt x="22" y="150"/>
                  </a:lnTo>
                  <a:lnTo>
                    <a:pt x="55" y="172"/>
                  </a:lnTo>
                  <a:lnTo>
                    <a:pt x="55" y="17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9"/>
            <p:cNvSpPr>
              <a:spLocks/>
            </p:cNvSpPr>
            <p:nvPr/>
          </p:nvSpPr>
          <p:spPr bwMode="auto">
            <a:xfrm>
              <a:off x="4068" y="1242"/>
              <a:ext cx="81" cy="44"/>
            </a:xfrm>
            <a:custGeom>
              <a:avLst/>
              <a:gdLst>
                <a:gd name="T0" fmla="*/ 0 w 81"/>
                <a:gd name="T1" fmla="*/ 11 h 44"/>
                <a:gd name="T2" fmla="*/ 0 w 81"/>
                <a:gd name="T3" fmla="*/ 11 h 44"/>
                <a:gd name="T4" fmla="*/ 0 w 81"/>
                <a:gd name="T5" fmla="*/ 8 h 44"/>
                <a:gd name="T6" fmla="*/ 7 w 81"/>
                <a:gd name="T7" fmla="*/ 4 h 44"/>
                <a:gd name="T8" fmla="*/ 25 w 81"/>
                <a:gd name="T9" fmla="*/ 0 h 44"/>
                <a:gd name="T10" fmla="*/ 25 w 81"/>
                <a:gd name="T11" fmla="*/ 0 h 44"/>
                <a:gd name="T12" fmla="*/ 44 w 81"/>
                <a:gd name="T13" fmla="*/ 8 h 44"/>
                <a:gd name="T14" fmla="*/ 62 w 81"/>
                <a:gd name="T15" fmla="*/ 19 h 44"/>
                <a:gd name="T16" fmla="*/ 81 w 81"/>
                <a:gd name="T17" fmla="*/ 33 h 44"/>
                <a:gd name="T18" fmla="*/ 81 w 81"/>
                <a:gd name="T19" fmla="*/ 33 h 44"/>
                <a:gd name="T20" fmla="*/ 81 w 81"/>
                <a:gd name="T21" fmla="*/ 37 h 44"/>
                <a:gd name="T22" fmla="*/ 77 w 81"/>
                <a:gd name="T23" fmla="*/ 44 h 44"/>
                <a:gd name="T24" fmla="*/ 69 w 81"/>
                <a:gd name="T25" fmla="*/ 44 h 44"/>
                <a:gd name="T26" fmla="*/ 69 w 81"/>
                <a:gd name="T27" fmla="*/ 44 h 44"/>
                <a:gd name="T28" fmla="*/ 51 w 81"/>
                <a:gd name="T29" fmla="*/ 33 h 44"/>
                <a:gd name="T30" fmla="*/ 33 w 81"/>
                <a:gd name="T31" fmla="*/ 22 h 44"/>
                <a:gd name="T32" fmla="*/ 7 w 81"/>
                <a:gd name="T33" fmla="*/ 15 h 44"/>
                <a:gd name="T34" fmla="*/ 7 w 81"/>
                <a:gd name="T35" fmla="*/ 15 h 44"/>
                <a:gd name="T36" fmla="*/ 3 w 81"/>
                <a:gd name="T37" fmla="*/ 15 h 44"/>
                <a:gd name="T38" fmla="*/ 0 w 81"/>
                <a:gd name="T39" fmla="*/ 11 h 44"/>
                <a:gd name="T40" fmla="*/ 0 w 81"/>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4">
                  <a:moveTo>
                    <a:pt x="0" y="11"/>
                  </a:moveTo>
                  <a:lnTo>
                    <a:pt x="0" y="11"/>
                  </a:lnTo>
                  <a:lnTo>
                    <a:pt x="0" y="8"/>
                  </a:lnTo>
                  <a:lnTo>
                    <a:pt x="7" y="4"/>
                  </a:lnTo>
                  <a:lnTo>
                    <a:pt x="25" y="0"/>
                  </a:lnTo>
                  <a:lnTo>
                    <a:pt x="25" y="0"/>
                  </a:lnTo>
                  <a:lnTo>
                    <a:pt x="44" y="8"/>
                  </a:lnTo>
                  <a:lnTo>
                    <a:pt x="62" y="19"/>
                  </a:lnTo>
                  <a:lnTo>
                    <a:pt x="81" y="33"/>
                  </a:lnTo>
                  <a:lnTo>
                    <a:pt x="81" y="33"/>
                  </a:lnTo>
                  <a:lnTo>
                    <a:pt x="81" y="37"/>
                  </a:lnTo>
                  <a:lnTo>
                    <a:pt x="77" y="44"/>
                  </a:lnTo>
                  <a:lnTo>
                    <a:pt x="69" y="44"/>
                  </a:lnTo>
                  <a:lnTo>
                    <a:pt x="69" y="44"/>
                  </a:lnTo>
                  <a:lnTo>
                    <a:pt x="51" y="33"/>
                  </a:lnTo>
                  <a:lnTo>
                    <a:pt x="33" y="22"/>
                  </a:lnTo>
                  <a:lnTo>
                    <a:pt x="7" y="15"/>
                  </a:lnTo>
                  <a:lnTo>
                    <a:pt x="7" y="15"/>
                  </a:lnTo>
                  <a:lnTo>
                    <a:pt x="3" y="15"/>
                  </a:lnTo>
                  <a:lnTo>
                    <a:pt x="0" y="11"/>
                  </a:lnTo>
                  <a:lnTo>
                    <a:pt x="0" y="11"/>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0"/>
            <p:cNvSpPr>
              <a:spLocks/>
            </p:cNvSpPr>
            <p:nvPr/>
          </p:nvSpPr>
          <p:spPr bwMode="auto">
            <a:xfrm>
              <a:off x="3914" y="1507"/>
              <a:ext cx="22" cy="7"/>
            </a:xfrm>
            <a:custGeom>
              <a:avLst/>
              <a:gdLst>
                <a:gd name="T0" fmla="*/ 22 w 22"/>
                <a:gd name="T1" fmla="*/ 3 h 7"/>
                <a:gd name="T2" fmla="*/ 22 w 22"/>
                <a:gd name="T3" fmla="*/ 3 h 7"/>
                <a:gd name="T4" fmla="*/ 18 w 22"/>
                <a:gd name="T5" fmla="*/ 7 h 7"/>
                <a:gd name="T6" fmla="*/ 11 w 22"/>
                <a:gd name="T7" fmla="*/ 7 h 7"/>
                <a:gd name="T8" fmla="*/ 11 w 22"/>
                <a:gd name="T9" fmla="*/ 7 h 7"/>
                <a:gd name="T10" fmla="*/ 3 w 22"/>
                <a:gd name="T11" fmla="*/ 3 h 7"/>
                <a:gd name="T12" fmla="*/ 0 w 22"/>
                <a:gd name="T13" fmla="*/ 0 h 7"/>
                <a:gd name="T14" fmla="*/ 0 w 22"/>
                <a:gd name="T15" fmla="*/ 0 h 7"/>
                <a:gd name="T16" fmla="*/ 3 w 22"/>
                <a:gd name="T17" fmla="*/ 0 h 7"/>
                <a:gd name="T18" fmla="*/ 11 w 22"/>
                <a:gd name="T19" fmla="*/ 0 h 7"/>
                <a:gd name="T20" fmla="*/ 11 w 22"/>
                <a:gd name="T21" fmla="*/ 0 h 7"/>
                <a:gd name="T22" fmla="*/ 18 w 22"/>
                <a:gd name="T23" fmla="*/ 0 h 7"/>
                <a:gd name="T24" fmla="*/ 22 w 22"/>
                <a:gd name="T25" fmla="*/ 3 h 7"/>
                <a:gd name="T26" fmla="*/ 22 w 22"/>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7">
                  <a:moveTo>
                    <a:pt x="22" y="3"/>
                  </a:moveTo>
                  <a:lnTo>
                    <a:pt x="22" y="3"/>
                  </a:lnTo>
                  <a:lnTo>
                    <a:pt x="18" y="7"/>
                  </a:lnTo>
                  <a:lnTo>
                    <a:pt x="11" y="7"/>
                  </a:lnTo>
                  <a:lnTo>
                    <a:pt x="11" y="7"/>
                  </a:lnTo>
                  <a:lnTo>
                    <a:pt x="3" y="3"/>
                  </a:lnTo>
                  <a:lnTo>
                    <a:pt x="0" y="0"/>
                  </a:lnTo>
                  <a:lnTo>
                    <a:pt x="0" y="0"/>
                  </a:lnTo>
                  <a:lnTo>
                    <a:pt x="3" y="0"/>
                  </a:lnTo>
                  <a:lnTo>
                    <a:pt x="11" y="0"/>
                  </a:lnTo>
                  <a:lnTo>
                    <a:pt x="11" y="0"/>
                  </a:lnTo>
                  <a:lnTo>
                    <a:pt x="18" y="0"/>
                  </a:lnTo>
                  <a:lnTo>
                    <a:pt x="22" y="3"/>
                  </a:lnTo>
                  <a:lnTo>
                    <a:pt x="22" y="3"/>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1"/>
            <p:cNvSpPr>
              <a:spLocks/>
            </p:cNvSpPr>
            <p:nvPr/>
          </p:nvSpPr>
          <p:spPr bwMode="auto">
            <a:xfrm>
              <a:off x="4053" y="1305"/>
              <a:ext cx="55" cy="36"/>
            </a:xfrm>
            <a:custGeom>
              <a:avLst/>
              <a:gdLst>
                <a:gd name="T0" fmla="*/ 44 w 55"/>
                <a:gd name="T1" fmla="*/ 11 h 36"/>
                <a:gd name="T2" fmla="*/ 44 w 55"/>
                <a:gd name="T3" fmla="*/ 11 h 36"/>
                <a:gd name="T4" fmla="*/ 48 w 55"/>
                <a:gd name="T5" fmla="*/ 11 h 36"/>
                <a:gd name="T6" fmla="*/ 48 w 55"/>
                <a:gd name="T7" fmla="*/ 11 h 36"/>
                <a:gd name="T8" fmla="*/ 51 w 55"/>
                <a:gd name="T9" fmla="*/ 14 h 36"/>
                <a:gd name="T10" fmla="*/ 55 w 55"/>
                <a:gd name="T11" fmla="*/ 18 h 36"/>
                <a:gd name="T12" fmla="*/ 51 w 55"/>
                <a:gd name="T13" fmla="*/ 25 h 36"/>
                <a:gd name="T14" fmla="*/ 51 w 55"/>
                <a:gd name="T15" fmla="*/ 25 h 36"/>
                <a:gd name="T16" fmla="*/ 51 w 55"/>
                <a:gd name="T17" fmla="*/ 25 h 36"/>
                <a:gd name="T18" fmla="*/ 51 w 55"/>
                <a:gd name="T19" fmla="*/ 25 h 36"/>
                <a:gd name="T20" fmla="*/ 44 w 55"/>
                <a:gd name="T21" fmla="*/ 33 h 36"/>
                <a:gd name="T22" fmla="*/ 37 w 55"/>
                <a:gd name="T23" fmla="*/ 36 h 36"/>
                <a:gd name="T24" fmla="*/ 37 w 55"/>
                <a:gd name="T25" fmla="*/ 36 h 36"/>
                <a:gd name="T26" fmla="*/ 37 w 55"/>
                <a:gd name="T27" fmla="*/ 36 h 36"/>
                <a:gd name="T28" fmla="*/ 37 w 55"/>
                <a:gd name="T29" fmla="*/ 36 h 36"/>
                <a:gd name="T30" fmla="*/ 22 w 55"/>
                <a:gd name="T31" fmla="*/ 33 h 36"/>
                <a:gd name="T32" fmla="*/ 22 w 55"/>
                <a:gd name="T33" fmla="*/ 33 h 36"/>
                <a:gd name="T34" fmla="*/ 11 w 55"/>
                <a:gd name="T35" fmla="*/ 22 h 36"/>
                <a:gd name="T36" fmla="*/ 0 w 55"/>
                <a:gd name="T37" fmla="*/ 7 h 36"/>
                <a:gd name="T38" fmla="*/ 0 w 55"/>
                <a:gd name="T39" fmla="*/ 7 h 36"/>
                <a:gd name="T40" fmla="*/ 0 w 55"/>
                <a:gd name="T41" fmla="*/ 3 h 36"/>
                <a:gd name="T42" fmla="*/ 0 w 55"/>
                <a:gd name="T43" fmla="*/ 3 h 36"/>
                <a:gd name="T44" fmla="*/ 7 w 55"/>
                <a:gd name="T45" fmla="*/ 0 h 36"/>
                <a:gd name="T46" fmla="*/ 18 w 55"/>
                <a:gd name="T47" fmla="*/ 0 h 36"/>
                <a:gd name="T48" fmla="*/ 33 w 55"/>
                <a:gd name="T49" fmla="*/ 3 h 36"/>
                <a:gd name="T50" fmla="*/ 44 w 55"/>
                <a:gd name="T51" fmla="*/ 11 h 36"/>
                <a:gd name="T52" fmla="*/ 44 w 55"/>
                <a:gd name="T5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36">
                  <a:moveTo>
                    <a:pt x="44" y="11"/>
                  </a:moveTo>
                  <a:lnTo>
                    <a:pt x="44" y="11"/>
                  </a:lnTo>
                  <a:lnTo>
                    <a:pt x="48" y="11"/>
                  </a:lnTo>
                  <a:lnTo>
                    <a:pt x="48" y="11"/>
                  </a:lnTo>
                  <a:lnTo>
                    <a:pt x="51" y="14"/>
                  </a:lnTo>
                  <a:lnTo>
                    <a:pt x="55" y="18"/>
                  </a:lnTo>
                  <a:lnTo>
                    <a:pt x="51" y="25"/>
                  </a:lnTo>
                  <a:lnTo>
                    <a:pt x="51" y="25"/>
                  </a:lnTo>
                  <a:lnTo>
                    <a:pt x="51" y="25"/>
                  </a:lnTo>
                  <a:lnTo>
                    <a:pt x="51" y="25"/>
                  </a:lnTo>
                  <a:lnTo>
                    <a:pt x="44" y="33"/>
                  </a:lnTo>
                  <a:lnTo>
                    <a:pt x="37" y="36"/>
                  </a:lnTo>
                  <a:lnTo>
                    <a:pt x="37" y="36"/>
                  </a:lnTo>
                  <a:lnTo>
                    <a:pt x="37" y="36"/>
                  </a:lnTo>
                  <a:lnTo>
                    <a:pt x="37" y="36"/>
                  </a:lnTo>
                  <a:lnTo>
                    <a:pt x="22" y="33"/>
                  </a:lnTo>
                  <a:lnTo>
                    <a:pt x="22" y="33"/>
                  </a:lnTo>
                  <a:lnTo>
                    <a:pt x="11" y="22"/>
                  </a:lnTo>
                  <a:lnTo>
                    <a:pt x="0" y="7"/>
                  </a:lnTo>
                  <a:lnTo>
                    <a:pt x="0" y="7"/>
                  </a:lnTo>
                  <a:lnTo>
                    <a:pt x="0" y="3"/>
                  </a:lnTo>
                  <a:lnTo>
                    <a:pt x="0" y="3"/>
                  </a:lnTo>
                  <a:lnTo>
                    <a:pt x="7" y="0"/>
                  </a:lnTo>
                  <a:lnTo>
                    <a:pt x="18" y="0"/>
                  </a:lnTo>
                  <a:lnTo>
                    <a:pt x="33" y="3"/>
                  </a:lnTo>
                  <a:lnTo>
                    <a:pt x="44" y="11"/>
                  </a:lnTo>
                  <a:lnTo>
                    <a:pt x="4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2"/>
            <p:cNvSpPr>
              <a:spLocks/>
            </p:cNvSpPr>
            <p:nvPr/>
          </p:nvSpPr>
          <p:spPr bwMode="auto">
            <a:xfrm>
              <a:off x="4053" y="1305"/>
              <a:ext cx="51" cy="25"/>
            </a:xfrm>
            <a:custGeom>
              <a:avLst/>
              <a:gdLst>
                <a:gd name="T0" fmla="*/ 51 w 51"/>
                <a:gd name="T1" fmla="*/ 18 h 25"/>
                <a:gd name="T2" fmla="*/ 51 w 51"/>
                <a:gd name="T3" fmla="*/ 18 h 25"/>
                <a:gd name="T4" fmla="*/ 51 w 51"/>
                <a:gd name="T5" fmla="*/ 25 h 25"/>
                <a:gd name="T6" fmla="*/ 51 w 51"/>
                <a:gd name="T7" fmla="*/ 25 h 25"/>
                <a:gd name="T8" fmla="*/ 40 w 51"/>
                <a:gd name="T9" fmla="*/ 18 h 25"/>
                <a:gd name="T10" fmla="*/ 26 w 51"/>
                <a:gd name="T11" fmla="*/ 11 h 25"/>
                <a:gd name="T12" fmla="*/ 0 w 51"/>
                <a:gd name="T13" fmla="*/ 7 h 25"/>
                <a:gd name="T14" fmla="*/ 0 w 51"/>
                <a:gd name="T15" fmla="*/ 7 h 25"/>
                <a:gd name="T16" fmla="*/ 0 w 51"/>
                <a:gd name="T17" fmla="*/ 3 h 25"/>
                <a:gd name="T18" fmla="*/ 0 w 51"/>
                <a:gd name="T19" fmla="*/ 3 h 25"/>
                <a:gd name="T20" fmla="*/ 7 w 51"/>
                <a:gd name="T21" fmla="*/ 0 h 25"/>
                <a:gd name="T22" fmla="*/ 26 w 51"/>
                <a:gd name="T23" fmla="*/ 3 h 25"/>
                <a:gd name="T24" fmla="*/ 40 w 51"/>
                <a:gd name="T25" fmla="*/ 11 h 25"/>
                <a:gd name="T26" fmla="*/ 48 w 51"/>
                <a:gd name="T27" fmla="*/ 14 h 25"/>
                <a:gd name="T28" fmla="*/ 51 w 51"/>
                <a:gd name="T29" fmla="*/ 18 h 25"/>
                <a:gd name="T30" fmla="*/ 51 w 51"/>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5">
                  <a:moveTo>
                    <a:pt x="51" y="18"/>
                  </a:moveTo>
                  <a:lnTo>
                    <a:pt x="51" y="18"/>
                  </a:lnTo>
                  <a:lnTo>
                    <a:pt x="51" y="25"/>
                  </a:lnTo>
                  <a:lnTo>
                    <a:pt x="51" y="25"/>
                  </a:lnTo>
                  <a:lnTo>
                    <a:pt x="40" y="18"/>
                  </a:lnTo>
                  <a:lnTo>
                    <a:pt x="26" y="11"/>
                  </a:lnTo>
                  <a:lnTo>
                    <a:pt x="0" y="7"/>
                  </a:lnTo>
                  <a:lnTo>
                    <a:pt x="0" y="7"/>
                  </a:lnTo>
                  <a:lnTo>
                    <a:pt x="0" y="3"/>
                  </a:lnTo>
                  <a:lnTo>
                    <a:pt x="0" y="3"/>
                  </a:lnTo>
                  <a:lnTo>
                    <a:pt x="7" y="0"/>
                  </a:lnTo>
                  <a:lnTo>
                    <a:pt x="26" y="3"/>
                  </a:lnTo>
                  <a:lnTo>
                    <a:pt x="40" y="11"/>
                  </a:lnTo>
                  <a:lnTo>
                    <a:pt x="48" y="14"/>
                  </a:lnTo>
                  <a:lnTo>
                    <a:pt x="51" y="18"/>
                  </a:lnTo>
                  <a:lnTo>
                    <a:pt x="51" y="18"/>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3"/>
            <p:cNvSpPr>
              <a:spLocks/>
            </p:cNvSpPr>
            <p:nvPr/>
          </p:nvSpPr>
          <p:spPr bwMode="auto">
            <a:xfrm>
              <a:off x="4082" y="1316"/>
              <a:ext cx="22" cy="25"/>
            </a:xfrm>
            <a:custGeom>
              <a:avLst/>
              <a:gdLst>
                <a:gd name="T0" fmla="*/ 8 w 22"/>
                <a:gd name="T1" fmla="*/ 3 h 25"/>
                <a:gd name="T2" fmla="*/ 8 w 22"/>
                <a:gd name="T3" fmla="*/ 3 h 25"/>
                <a:gd name="T4" fmla="*/ 11 w 22"/>
                <a:gd name="T5" fmla="*/ 0 h 25"/>
                <a:gd name="T6" fmla="*/ 19 w 22"/>
                <a:gd name="T7" fmla="*/ 0 h 25"/>
                <a:gd name="T8" fmla="*/ 19 w 22"/>
                <a:gd name="T9" fmla="*/ 0 h 25"/>
                <a:gd name="T10" fmla="*/ 22 w 22"/>
                <a:gd name="T11" fmla="*/ 3 h 25"/>
                <a:gd name="T12" fmla="*/ 22 w 22"/>
                <a:gd name="T13" fmla="*/ 7 h 25"/>
                <a:gd name="T14" fmla="*/ 19 w 22"/>
                <a:gd name="T15" fmla="*/ 14 h 25"/>
                <a:gd name="T16" fmla="*/ 19 w 22"/>
                <a:gd name="T17" fmla="*/ 14 h 25"/>
                <a:gd name="T18" fmla="*/ 19 w 22"/>
                <a:gd name="T19" fmla="*/ 14 h 25"/>
                <a:gd name="T20" fmla="*/ 19 w 22"/>
                <a:gd name="T21" fmla="*/ 14 h 25"/>
                <a:gd name="T22" fmla="*/ 11 w 22"/>
                <a:gd name="T23" fmla="*/ 22 h 25"/>
                <a:gd name="T24" fmla="*/ 4 w 22"/>
                <a:gd name="T25" fmla="*/ 25 h 25"/>
                <a:gd name="T26" fmla="*/ 4 w 22"/>
                <a:gd name="T27" fmla="*/ 25 h 25"/>
                <a:gd name="T28" fmla="*/ 0 w 22"/>
                <a:gd name="T29" fmla="*/ 18 h 25"/>
                <a:gd name="T30" fmla="*/ 4 w 22"/>
                <a:gd name="T31" fmla="*/ 7 h 25"/>
                <a:gd name="T32" fmla="*/ 4 w 22"/>
                <a:gd name="T33" fmla="*/ 7 h 25"/>
                <a:gd name="T34" fmla="*/ 8 w 22"/>
                <a:gd name="T35" fmla="*/ 3 h 25"/>
                <a:gd name="T36" fmla="*/ 8 w 22"/>
                <a:gd name="T3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8" y="3"/>
                  </a:moveTo>
                  <a:lnTo>
                    <a:pt x="8" y="3"/>
                  </a:lnTo>
                  <a:lnTo>
                    <a:pt x="11" y="0"/>
                  </a:lnTo>
                  <a:lnTo>
                    <a:pt x="19" y="0"/>
                  </a:lnTo>
                  <a:lnTo>
                    <a:pt x="19" y="0"/>
                  </a:lnTo>
                  <a:lnTo>
                    <a:pt x="22" y="3"/>
                  </a:lnTo>
                  <a:lnTo>
                    <a:pt x="22" y="7"/>
                  </a:lnTo>
                  <a:lnTo>
                    <a:pt x="19" y="14"/>
                  </a:lnTo>
                  <a:lnTo>
                    <a:pt x="19" y="14"/>
                  </a:lnTo>
                  <a:lnTo>
                    <a:pt x="19" y="14"/>
                  </a:lnTo>
                  <a:lnTo>
                    <a:pt x="19" y="14"/>
                  </a:lnTo>
                  <a:lnTo>
                    <a:pt x="11" y="22"/>
                  </a:lnTo>
                  <a:lnTo>
                    <a:pt x="4" y="25"/>
                  </a:lnTo>
                  <a:lnTo>
                    <a:pt x="4" y="25"/>
                  </a:lnTo>
                  <a:lnTo>
                    <a:pt x="0" y="18"/>
                  </a:lnTo>
                  <a:lnTo>
                    <a:pt x="4" y="7"/>
                  </a:lnTo>
                  <a:lnTo>
                    <a:pt x="4" y="7"/>
                  </a:lnTo>
                  <a:lnTo>
                    <a:pt x="8" y="3"/>
                  </a:lnTo>
                  <a:lnTo>
                    <a:pt x="8" y="3"/>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4"/>
            <p:cNvSpPr>
              <a:spLocks/>
            </p:cNvSpPr>
            <p:nvPr/>
          </p:nvSpPr>
          <p:spPr bwMode="auto">
            <a:xfrm>
              <a:off x="4090" y="1316"/>
              <a:ext cx="14" cy="14"/>
            </a:xfrm>
            <a:custGeom>
              <a:avLst/>
              <a:gdLst>
                <a:gd name="T0" fmla="*/ 11 w 14"/>
                <a:gd name="T1" fmla="*/ 0 h 14"/>
                <a:gd name="T2" fmla="*/ 11 w 14"/>
                <a:gd name="T3" fmla="*/ 0 h 14"/>
                <a:gd name="T4" fmla="*/ 14 w 14"/>
                <a:gd name="T5" fmla="*/ 3 h 14"/>
                <a:gd name="T6" fmla="*/ 14 w 14"/>
                <a:gd name="T7" fmla="*/ 7 h 14"/>
                <a:gd name="T8" fmla="*/ 11 w 14"/>
                <a:gd name="T9" fmla="*/ 14 h 14"/>
                <a:gd name="T10" fmla="*/ 11 w 14"/>
                <a:gd name="T11" fmla="*/ 14 h 14"/>
                <a:gd name="T12" fmla="*/ 0 w 14"/>
                <a:gd name="T13" fmla="*/ 3 h 14"/>
                <a:gd name="T14" fmla="*/ 0 w 14"/>
                <a:gd name="T15" fmla="*/ 3 h 14"/>
                <a:gd name="T16" fmla="*/ 3 w 14"/>
                <a:gd name="T17" fmla="*/ 0 h 14"/>
                <a:gd name="T18" fmla="*/ 11 w 14"/>
                <a:gd name="T19" fmla="*/ 0 h 14"/>
                <a:gd name="T20" fmla="*/ 11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1" y="0"/>
                  </a:moveTo>
                  <a:lnTo>
                    <a:pt x="11" y="0"/>
                  </a:lnTo>
                  <a:lnTo>
                    <a:pt x="14" y="3"/>
                  </a:lnTo>
                  <a:lnTo>
                    <a:pt x="14" y="7"/>
                  </a:lnTo>
                  <a:lnTo>
                    <a:pt x="11" y="14"/>
                  </a:lnTo>
                  <a:lnTo>
                    <a:pt x="11" y="14"/>
                  </a:lnTo>
                  <a:lnTo>
                    <a:pt x="0" y="3"/>
                  </a:lnTo>
                  <a:lnTo>
                    <a:pt x="0" y="3"/>
                  </a:lnTo>
                  <a:lnTo>
                    <a:pt x="3" y="0"/>
                  </a:lnTo>
                  <a:lnTo>
                    <a:pt x="11" y="0"/>
                  </a:lnTo>
                  <a:lnTo>
                    <a:pt x="11" y="0"/>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p:cNvSpPr>
              <a:spLocks/>
            </p:cNvSpPr>
            <p:nvPr/>
          </p:nvSpPr>
          <p:spPr bwMode="auto">
            <a:xfrm>
              <a:off x="4053" y="1305"/>
              <a:ext cx="59" cy="18"/>
            </a:xfrm>
            <a:custGeom>
              <a:avLst/>
              <a:gdLst>
                <a:gd name="T0" fmla="*/ 0 w 59"/>
                <a:gd name="T1" fmla="*/ 0 h 18"/>
                <a:gd name="T2" fmla="*/ 0 w 59"/>
                <a:gd name="T3" fmla="*/ 0 h 18"/>
                <a:gd name="T4" fmla="*/ 11 w 59"/>
                <a:gd name="T5" fmla="*/ 0 h 18"/>
                <a:gd name="T6" fmla="*/ 26 w 59"/>
                <a:gd name="T7" fmla="*/ 0 h 18"/>
                <a:gd name="T8" fmla="*/ 44 w 59"/>
                <a:gd name="T9" fmla="*/ 3 h 18"/>
                <a:gd name="T10" fmla="*/ 44 w 59"/>
                <a:gd name="T11" fmla="*/ 3 h 18"/>
                <a:gd name="T12" fmla="*/ 59 w 59"/>
                <a:gd name="T13" fmla="*/ 14 h 18"/>
                <a:gd name="T14" fmla="*/ 59 w 59"/>
                <a:gd name="T15" fmla="*/ 14 h 18"/>
                <a:gd name="T16" fmla="*/ 59 w 59"/>
                <a:gd name="T17" fmla="*/ 18 h 18"/>
                <a:gd name="T18" fmla="*/ 55 w 59"/>
                <a:gd name="T19" fmla="*/ 18 h 18"/>
                <a:gd name="T20" fmla="*/ 55 w 59"/>
                <a:gd name="T21" fmla="*/ 18 h 18"/>
                <a:gd name="T22" fmla="*/ 40 w 59"/>
                <a:gd name="T23" fmla="*/ 11 h 18"/>
                <a:gd name="T24" fmla="*/ 26 w 59"/>
                <a:gd name="T25" fmla="*/ 3 h 18"/>
                <a:gd name="T26" fmla="*/ 0 w 59"/>
                <a:gd name="T27" fmla="*/ 0 h 18"/>
                <a:gd name="T28" fmla="*/ 0 w 59"/>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8">
                  <a:moveTo>
                    <a:pt x="0" y="0"/>
                  </a:moveTo>
                  <a:lnTo>
                    <a:pt x="0" y="0"/>
                  </a:lnTo>
                  <a:lnTo>
                    <a:pt x="11" y="0"/>
                  </a:lnTo>
                  <a:lnTo>
                    <a:pt x="26" y="0"/>
                  </a:lnTo>
                  <a:lnTo>
                    <a:pt x="44" y="3"/>
                  </a:lnTo>
                  <a:lnTo>
                    <a:pt x="44" y="3"/>
                  </a:lnTo>
                  <a:lnTo>
                    <a:pt x="59" y="14"/>
                  </a:lnTo>
                  <a:lnTo>
                    <a:pt x="59" y="14"/>
                  </a:lnTo>
                  <a:lnTo>
                    <a:pt x="59" y="18"/>
                  </a:lnTo>
                  <a:lnTo>
                    <a:pt x="55" y="18"/>
                  </a:lnTo>
                  <a:lnTo>
                    <a:pt x="55" y="18"/>
                  </a:lnTo>
                  <a:lnTo>
                    <a:pt x="40" y="11"/>
                  </a:lnTo>
                  <a:lnTo>
                    <a:pt x="26"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p:cNvSpPr>
              <a:spLocks/>
            </p:cNvSpPr>
            <p:nvPr/>
          </p:nvSpPr>
          <p:spPr bwMode="auto">
            <a:xfrm>
              <a:off x="3914" y="1228"/>
              <a:ext cx="88" cy="55"/>
            </a:xfrm>
            <a:custGeom>
              <a:avLst/>
              <a:gdLst>
                <a:gd name="T0" fmla="*/ 80 w 88"/>
                <a:gd name="T1" fmla="*/ 29 h 55"/>
                <a:gd name="T2" fmla="*/ 80 w 88"/>
                <a:gd name="T3" fmla="*/ 29 h 55"/>
                <a:gd name="T4" fmla="*/ 88 w 88"/>
                <a:gd name="T5" fmla="*/ 36 h 55"/>
                <a:gd name="T6" fmla="*/ 80 w 88"/>
                <a:gd name="T7" fmla="*/ 44 h 55"/>
                <a:gd name="T8" fmla="*/ 80 w 88"/>
                <a:gd name="T9" fmla="*/ 44 h 55"/>
                <a:gd name="T10" fmla="*/ 80 w 88"/>
                <a:gd name="T11" fmla="*/ 44 h 55"/>
                <a:gd name="T12" fmla="*/ 80 w 88"/>
                <a:gd name="T13" fmla="*/ 44 h 55"/>
                <a:gd name="T14" fmla="*/ 77 w 88"/>
                <a:gd name="T15" fmla="*/ 51 h 55"/>
                <a:gd name="T16" fmla="*/ 77 w 88"/>
                <a:gd name="T17" fmla="*/ 51 h 55"/>
                <a:gd name="T18" fmla="*/ 73 w 88"/>
                <a:gd name="T19" fmla="*/ 51 h 55"/>
                <a:gd name="T20" fmla="*/ 73 w 88"/>
                <a:gd name="T21" fmla="*/ 51 h 55"/>
                <a:gd name="T22" fmla="*/ 73 w 88"/>
                <a:gd name="T23" fmla="*/ 51 h 55"/>
                <a:gd name="T24" fmla="*/ 73 w 88"/>
                <a:gd name="T25" fmla="*/ 51 h 55"/>
                <a:gd name="T26" fmla="*/ 73 w 88"/>
                <a:gd name="T27" fmla="*/ 51 h 55"/>
                <a:gd name="T28" fmla="*/ 73 w 88"/>
                <a:gd name="T29" fmla="*/ 51 h 55"/>
                <a:gd name="T30" fmla="*/ 66 w 88"/>
                <a:gd name="T31" fmla="*/ 55 h 55"/>
                <a:gd name="T32" fmla="*/ 66 w 88"/>
                <a:gd name="T33" fmla="*/ 55 h 55"/>
                <a:gd name="T34" fmla="*/ 47 w 88"/>
                <a:gd name="T35" fmla="*/ 47 h 55"/>
                <a:gd name="T36" fmla="*/ 29 w 88"/>
                <a:gd name="T37" fmla="*/ 40 h 55"/>
                <a:gd name="T38" fmla="*/ 29 w 88"/>
                <a:gd name="T39" fmla="*/ 40 h 55"/>
                <a:gd name="T40" fmla="*/ 11 w 88"/>
                <a:gd name="T41" fmla="*/ 22 h 55"/>
                <a:gd name="T42" fmla="*/ 3 w 88"/>
                <a:gd name="T43" fmla="*/ 14 h 55"/>
                <a:gd name="T44" fmla="*/ 0 w 88"/>
                <a:gd name="T45" fmla="*/ 0 h 55"/>
                <a:gd name="T46" fmla="*/ 0 w 88"/>
                <a:gd name="T47" fmla="*/ 0 h 55"/>
                <a:gd name="T48" fmla="*/ 0 w 88"/>
                <a:gd name="T49" fmla="*/ 0 h 55"/>
                <a:gd name="T50" fmla="*/ 0 w 88"/>
                <a:gd name="T51" fmla="*/ 0 h 55"/>
                <a:gd name="T52" fmla="*/ 11 w 88"/>
                <a:gd name="T53" fmla="*/ 0 h 55"/>
                <a:gd name="T54" fmla="*/ 33 w 88"/>
                <a:gd name="T55" fmla="*/ 3 h 55"/>
                <a:gd name="T56" fmla="*/ 58 w 88"/>
                <a:gd name="T57" fmla="*/ 14 h 55"/>
                <a:gd name="T58" fmla="*/ 80 w 88"/>
                <a:gd name="T59" fmla="*/ 29 h 55"/>
                <a:gd name="T60" fmla="*/ 80 w 88"/>
                <a:gd name="T61"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55">
                  <a:moveTo>
                    <a:pt x="80" y="29"/>
                  </a:moveTo>
                  <a:lnTo>
                    <a:pt x="80" y="29"/>
                  </a:lnTo>
                  <a:lnTo>
                    <a:pt x="88" y="36"/>
                  </a:lnTo>
                  <a:lnTo>
                    <a:pt x="80" y="44"/>
                  </a:lnTo>
                  <a:lnTo>
                    <a:pt x="80" y="44"/>
                  </a:lnTo>
                  <a:lnTo>
                    <a:pt x="80" y="44"/>
                  </a:lnTo>
                  <a:lnTo>
                    <a:pt x="80" y="44"/>
                  </a:lnTo>
                  <a:lnTo>
                    <a:pt x="77" y="51"/>
                  </a:lnTo>
                  <a:lnTo>
                    <a:pt x="77" y="51"/>
                  </a:lnTo>
                  <a:lnTo>
                    <a:pt x="73" y="51"/>
                  </a:lnTo>
                  <a:lnTo>
                    <a:pt x="73" y="51"/>
                  </a:lnTo>
                  <a:lnTo>
                    <a:pt x="73" y="51"/>
                  </a:lnTo>
                  <a:lnTo>
                    <a:pt x="73" y="51"/>
                  </a:lnTo>
                  <a:lnTo>
                    <a:pt x="73" y="51"/>
                  </a:lnTo>
                  <a:lnTo>
                    <a:pt x="73" y="51"/>
                  </a:lnTo>
                  <a:lnTo>
                    <a:pt x="66" y="55"/>
                  </a:lnTo>
                  <a:lnTo>
                    <a:pt x="66" y="55"/>
                  </a:lnTo>
                  <a:lnTo>
                    <a:pt x="47" y="47"/>
                  </a:lnTo>
                  <a:lnTo>
                    <a:pt x="29" y="40"/>
                  </a:lnTo>
                  <a:lnTo>
                    <a:pt x="29" y="40"/>
                  </a:lnTo>
                  <a:lnTo>
                    <a:pt x="11" y="22"/>
                  </a:lnTo>
                  <a:lnTo>
                    <a:pt x="3" y="14"/>
                  </a:lnTo>
                  <a:lnTo>
                    <a:pt x="0" y="0"/>
                  </a:lnTo>
                  <a:lnTo>
                    <a:pt x="0" y="0"/>
                  </a:lnTo>
                  <a:lnTo>
                    <a:pt x="0" y="0"/>
                  </a:lnTo>
                  <a:lnTo>
                    <a:pt x="0" y="0"/>
                  </a:lnTo>
                  <a:lnTo>
                    <a:pt x="11" y="0"/>
                  </a:lnTo>
                  <a:lnTo>
                    <a:pt x="33" y="3"/>
                  </a:lnTo>
                  <a:lnTo>
                    <a:pt x="58" y="14"/>
                  </a:lnTo>
                  <a:lnTo>
                    <a:pt x="80" y="29"/>
                  </a:lnTo>
                  <a:lnTo>
                    <a:pt x="8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p:cNvSpPr>
              <a:spLocks/>
            </p:cNvSpPr>
            <p:nvPr/>
          </p:nvSpPr>
          <p:spPr bwMode="auto">
            <a:xfrm>
              <a:off x="3914" y="1224"/>
              <a:ext cx="84" cy="48"/>
            </a:xfrm>
            <a:custGeom>
              <a:avLst/>
              <a:gdLst>
                <a:gd name="T0" fmla="*/ 0 w 84"/>
                <a:gd name="T1" fmla="*/ 4 h 48"/>
                <a:gd name="T2" fmla="*/ 0 w 84"/>
                <a:gd name="T3" fmla="*/ 4 h 48"/>
                <a:gd name="T4" fmla="*/ 3 w 84"/>
                <a:gd name="T5" fmla="*/ 0 h 48"/>
                <a:gd name="T6" fmla="*/ 11 w 84"/>
                <a:gd name="T7" fmla="*/ 4 h 48"/>
                <a:gd name="T8" fmla="*/ 36 w 84"/>
                <a:gd name="T9" fmla="*/ 11 h 48"/>
                <a:gd name="T10" fmla="*/ 66 w 84"/>
                <a:gd name="T11" fmla="*/ 22 h 48"/>
                <a:gd name="T12" fmla="*/ 77 w 84"/>
                <a:gd name="T13" fmla="*/ 33 h 48"/>
                <a:gd name="T14" fmla="*/ 84 w 84"/>
                <a:gd name="T15" fmla="*/ 40 h 48"/>
                <a:gd name="T16" fmla="*/ 84 w 84"/>
                <a:gd name="T17" fmla="*/ 40 h 48"/>
                <a:gd name="T18" fmla="*/ 84 w 84"/>
                <a:gd name="T19" fmla="*/ 44 h 48"/>
                <a:gd name="T20" fmla="*/ 80 w 84"/>
                <a:gd name="T21" fmla="*/ 48 h 48"/>
                <a:gd name="T22" fmla="*/ 80 w 84"/>
                <a:gd name="T23" fmla="*/ 48 h 48"/>
                <a:gd name="T24" fmla="*/ 62 w 84"/>
                <a:gd name="T25" fmla="*/ 33 h 48"/>
                <a:gd name="T26" fmla="*/ 40 w 84"/>
                <a:gd name="T27" fmla="*/ 22 h 48"/>
                <a:gd name="T28" fmla="*/ 0 w 84"/>
                <a:gd name="T29" fmla="*/ 4 h 48"/>
                <a:gd name="T30" fmla="*/ 0 w 84"/>
                <a:gd name="T31" fmla="*/ 4 h 48"/>
                <a:gd name="T32" fmla="*/ 0 w 84"/>
                <a:gd name="T33" fmla="*/ 4 h 48"/>
                <a:gd name="T34" fmla="*/ 0 w 84"/>
                <a:gd name="T3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8">
                  <a:moveTo>
                    <a:pt x="0" y="4"/>
                  </a:moveTo>
                  <a:lnTo>
                    <a:pt x="0" y="4"/>
                  </a:lnTo>
                  <a:lnTo>
                    <a:pt x="3" y="0"/>
                  </a:lnTo>
                  <a:lnTo>
                    <a:pt x="11" y="4"/>
                  </a:lnTo>
                  <a:lnTo>
                    <a:pt x="36" y="11"/>
                  </a:lnTo>
                  <a:lnTo>
                    <a:pt x="66" y="22"/>
                  </a:lnTo>
                  <a:lnTo>
                    <a:pt x="77" y="33"/>
                  </a:lnTo>
                  <a:lnTo>
                    <a:pt x="84" y="40"/>
                  </a:lnTo>
                  <a:lnTo>
                    <a:pt x="84" y="40"/>
                  </a:lnTo>
                  <a:lnTo>
                    <a:pt x="84" y="44"/>
                  </a:lnTo>
                  <a:lnTo>
                    <a:pt x="80" y="48"/>
                  </a:lnTo>
                  <a:lnTo>
                    <a:pt x="80" y="48"/>
                  </a:lnTo>
                  <a:lnTo>
                    <a:pt x="62" y="33"/>
                  </a:lnTo>
                  <a:lnTo>
                    <a:pt x="40" y="22"/>
                  </a:lnTo>
                  <a:lnTo>
                    <a:pt x="0" y="4"/>
                  </a:lnTo>
                  <a:lnTo>
                    <a:pt x="0" y="4"/>
                  </a:lnTo>
                  <a:lnTo>
                    <a:pt x="0" y="4"/>
                  </a:lnTo>
                  <a:lnTo>
                    <a:pt x="0" y="4"/>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8"/>
            <p:cNvSpPr>
              <a:spLocks/>
            </p:cNvSpPr>
            <p:nvPr/>
          </p:nvSpPr>
          <p:spPr bwMode="auto">
            <a:xfrm>
              <a:off x="3965" y="1250"/>
              <a:ext cx="37" cy="33"/>
            </a:xfrm>
            <a:custGeom>
              <a:avLst/>
              <a:gdLst>
                <a:gd name="T0" fmla="*/ 4 w 37"/>
                <a:gd name="T1" fmla="*/ 7 h 33"/>
                <a:gd name="T2" fmla="*/ 4 w 37"/>
                <a:gd name="T3" fmla="*/ 7 h 33"/>
                <a:gd name="T4" fmla="*/ 11 w 37"/>
                <a:gd name="T5" fmla="*/ 0 h 33"/>
                <a:gd name="T6" fmla="*/ 22 w 37"/>
                <a:gd name="T7" fmla="*/ 3 h 33"/>
                <a:gd name="T8" fmla="*/ 22 w 37"/>
                <a:gd name="T9" fmla="*/ 3 h 33"/>
                <a:gd name="T10" fmla="*/ 37 w 37"/>
                <a:gd name="T11" fmla="*/ 11 h 33"/>
                <a:gd name="T12" fmla="*/ 33 w 37"/>
                <a:gd name="T13" fmla="*/ 14 h 33"/>
                <a:gd name="T14" fmla="*/ 29 w 37"/>
                <a:gd name="T15" fmla="*/ 22 h 33"/>
                <a:gd name="T16" fmla="*/ 29 w 37"/>
                <a:gd name="T17" fmla="*/ 22 h 33"/>
                <a:gd name="T18" fmla="*/ 29 w 37"/>
                <a:gd name="T19" fmla="*/ 22 h 33"/>
                <a:gd name="T20" fmla="*/ 29 w 37"/>
                <a:gd name="T21" fmla="*/ 22 h 33"/>
                <a:gd name="T22" fmla="*/ 22 w 37"/>
                <a:gd name="T23" fmla="*/ 29 h 33"/>
                <a:gd name="T24" fmla="*/ 15 w 37"/>
                <a:gd name="T25" fmla="*/ 33 h 33"/>
                <a:gd name="T26" fmla="*/ 11 w 37"/>
                <a:gd name="T27" fmla="*/ 33 h 33"/>
                <a:gd name="T28" fmla="*/ 4 w 37"/>
                <a:gd name="T29" fmla="*/ 29 h 33"/>
                <a:gd name="T30" fmla="*/ 4 w 37"/>
                <a:gd name="T31" fmla="*/ 29 h 33"/>
                <a:gd name="T32" fmla="*/ 0 w 37"/>
                <a:gd name="T33" fmla="*/ 25 h 33"/>
                <a:gd name="T34" fmla="*/ 0 w 37"/>
                <a:gd name="T35" fmla="*/ 18 h 33"/>
                <a:gd name="T36" fmla="*/ 4 w 37"/>
                <a:gd name="T37" fmla="*/ 7 h 33"/>
                <a:gd name="T38" fmla="*/ 4 w 37"/>
                <a:gd name="T39" fmla="*/ 7 h 33"/>
                <a:gd name="T40" fmla="*/ 4 w 37"/>
                <a:gd name="T41" fmla="*/ 7 h 33"/>
                <a:gd name="T42" fmla="*/ 4 w 37"/>
                <a:gd name="T4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3">
                  <a:moveTo>
                    <a:pt x="4" y="7"/>
                  </a:moveTo>
                  <a:lnTo>
                    <a:pt x="4" y="7"/>
                  </a:lnTo>
                  <a:lnTo>
                    <a:pt x="11" y="0"/>
                  </a:lnTo>
                  <a:lnTo>
                    <a:pt x="22" y="3"/>
                  </a:lnTo>
                  <a:lnTo>
                    <a:pt x="22" y="3"/>
                  </a:lnTo>
                  <a:lnTo>
                    <a:pt x="37" y="11"/>
                  </a:lnTo>
                  <a:lnTo>
                    <a:pt x="33" y="14"/>
                  </a:lnTo>
                  <a:lnTo>
                    <a:pt x="29" y="22"/>
                  </a:lnTo>
                  <a:lnTo>
                    <a:pt x="29" y="22"/>
                  </a:lnTo>
                  <a:lnTo>
                    <a:pt x="29" y="22"/>
                  </a:lnTo>
                  <a:lnTo>
                    <a:pt x="29" y="22"/>
                  </a:lnTo>
                  <a:lnTo>
                    <a:pt x="22" y="29"/>
                  </a:lnTo>
                  <a:lnTo>
                    <a:pt x="15" y="33"/>
                  </a:lnTo>
                  <a:lnTo>
                    <a:pt x="11" y="33"/>
                  </a:lnTo>
                  <a:lnTo>
                    <a:pt x="4" y="29"/>
                  </a:lnTo>
                  <a:lnTo>
                    <a:pt x="4" y="29"/>
                  </a:lnTo>
                  <a:lnTo>
                    <a:pt x="0" y="25"/>
                  </a:lnTo>
                  <a:lnTo>
                    <a:pt x="0" y="18"/>
                  </a:lnTo>
                  <a:lnTo>
                    <a:pt x="4" y="7"/>
                  </a:lnTo>
                  <a:lnTo>
                    <a:pt x="4" y="7"/>
                  </a:lnTo>
                  <a:lnTo>
                    <a:pt x="4" y="7"/>
                  </a:lnTo>
                  <a:lnTo>
                    <a:pt x="4" y="7"/>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p:cNvSpPr>
              <a:spLocks/>
            </p:cNvSpPr>
            <p:nvPr/>
          </p:nvSpPr>
          <p:spPr bwMode="auto">
            <a:xfrm>
              <a:off x="3969" y="1250"/>
              <a:ext cx="33" cy="22"/>
            </a:xfrm>
            <a:custGeom>
              <a:avLst/>
              <a:gdLst>
                <a:gd name="T0" fmla="*/ 18 w 33"/>
                <a:gd name="T1" fmla="*/ 3 h 22"/>
                <a:gd name="T2" fmla="*/ 18 w 33"/>
                <a:gd name="T3" fmla="*/ 3 h 22"/>
                <a:gd name="T4" fmla="*/ 33 w 33"/>
                <a:gd name="T5" fmla="*/ 11 h 22"/>
                <a:gd name="T6" fmla="*/ 29 w 33"/>
                <a:gd name="T7" fmla="*/ 14 h 22"/>
                <a:gd name="T8" fmla="*/ 25 w 33"/>
                <a:gd name="T9" fmla="*/ 22 h 22"/>
                <a:gd name="T10" fmla="*/ 25 w 33"/>
                <a:gd name="T11" fmla="*/ 22 h 22"/>
                <a:gd name="T12" fmla="*/ 25 w 33"/>
                <a:gd name="T13" fmla="*/ 22 h 22"/>
                <a:gd name="T14" fmla="*/ 25 w 33"/>
                <a:gd name="T15" fmla="*/ 22 h 22"/>
                <a:gd name="T16" fmla="*/ 0 w 33"/>
                <a:gd name="T17" fmla="*/ 7 h 22"/>
                <a:gd name="T18" fmla="*/ 0 w 33"/>
                <a:gd name="T19" fmla="*/ 7 h 22"/>
                <a:gd name="T20" fmla="*/ 7 w 33"/>
                <a:gd name="T21" fmla="*/ 0 h 22"/>
                <a:gd name="T22" fmla="*/ 18 w 33"/>
                <a:gd name="T23" fmla="*/ 3 h 22"/>
                <a:gd name="T24" fmla="*/ 18 w 33"/>
                <a:gd name="T2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
                  <a:moveTo>
                    <a:pt x="18" y="3"/>
                  </a:moveTo>
                  <a:lnTo>
                    <a:pt x="18" y="3"/>
                  </a:lnTo>
                  <a:lnTo>
                    <a:pt x="33" y="11"/>
                  </a:lnTo>
                  <a:lnTo>
                    <a:pt x="29" y="14"/>
                  </a:lnTo>
                  <a:lnTo>
                    <a:pt x="25" y="22"/>
                  </a:lnTo>
                  <a:lnTo>
                    <a:pt x="25" y="22"/>
                  </a:lnTo>
                  <a:lnTo>
                    <a:pt x="25" y="22"/>
                  </a:lnTo>
                  <a:lnTo>
                    <a:pt x="25" y="22"/>
                  </a:lnTo>
                  <a:lnTo>
                    <a:pt x="0" y="7"/>
                  </a:lnTo>
                  <a:lnTo>
                    <a:pt x="0" y="7"/>
                  </a:lnTo>
                  <a:lnTo>
                    <a:pt x="7" y="0"/>
                  </a:lnTo>
                  <a:lnTo>
                    <a:pt x="18" y="3"/>
                  </a:lnTo>
                  <a:lnTo>
                    <a:pt x="18" y="3"/>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0"/>
            <p:cNvSpPr>
              <a:spLocks/>
            </p:cNvSpPr>
            <p:nvPr/>
          </p:nvSpPr>
          <p:spPr bwMode="auto">
            <a:xfrm>
              <a:off x="3914" y="1224"/>
              <a:ext cx="91" cy="40"/>
            </a:xfrm>
            <a:custGeom>
              <a:avLst/>
              <a:gdLst>
                <a:gd name="T0" fmla="*/ 0 w 91"/>
                <a:gd name="T1" fmla="*/ 0 h 40"/>
                <a:gd name="T2" fmla="*/ 0 w 91"/>
                <a:gd name="T3" fmla="*/ 0 h 40"/>
                <a:gd name="T4" fmla="*/ 11 w 91"/>
                <a:gd name="T5" fmla="*/ 0 h 40"/>
                <a:gd name="T6" fmla="*/ 33 w 91"/>
                <a:gd name="T7" fmla="*/ 7 h 40"/>
                <a:gd name="T8" fmla="*/ 62 w 91"/>
                <a:gd name="T9" fmla="*/ 18 h 40"/>
                <a:gd name="T10" fmla="*/ 77 w 91"/>
                <a:gd name="T11" fmla="*/ 26 h 40"/>
                <a:gd name="T12" fmla="*/ 91 w 91"/>
                <a:gd name="T13" fmla="*/ 37 h 40"/>
                <a:gd name="T14" fmla="*/ 91 w 91"/>
                <a:gd name="T15" fmla="*/ 37 h 40"/>
                <a:gd name="T16" fmla="*/ 88 w 91"/>
                <a:gd name="T17" fmla="*/ 40 h 40"/>
                <a:gd name="T18" fmla="*/ 84 w 91"/>
                <a:gd name="T19" fmla="*/ 40 h 40"/>
                <a:gd name="T20" fmla="*/ 84 w 91"/>
                <a:gd name="T21" fmla="*/ 40 h 40"/>
                <a:gd name="T22" fmla="*/ 80 w 91"/>
                <a:gd name="T23" fmla="*/ 40 h 40"/>
                <a:gd name="T24" fmla="*/ 69 w 91"/>
                <a:gd name="T25" fmla="*/ 29 h 40"/>
                <a:gd name="T26" fmla="*/ 44 w 91"/>
                <a:gd name="T27" fmla="*/ 15 h 40"/>
                <a:gd name="T28" fmla="*/ 0 w 91"/>
                <a:gd name="T29" fmla="*/ 0 h 40"/>
                <a:gd name="T30" fmla="*/ 0 w 9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40">
                  <a:moveTo>
                    <a:pt x="0" y="0"/>
                  </a:moveTo>
                  <a:lnTo>
                    <a:pt x="0" y="0"/>
                  </a:lnTo>
                  <a:lnTo>
                    <a:pt x="11" y="0"/>
                  </a:lnTo>
                  <a:lnTo>
                    <a:pt x="33" y="7"/>
                  </a:lnTo>
                  <a:lnTo>
                    <a:pt x="62" y="18"/>
                  </a:lnTo>
                  <a:lnTo>
                    <a:pt x="77" y="26"/>
                  </a:lnTo>
                  <a:lnTo>
                    <a:pt x="91" y="37"/>
                  </a:lnTo>
                  <a:lnTo>
                    <a:pt x="91" y="37"/>
                  </a:lnTo>
                  <a:lnTo>
                    <a:pt x="88" y="40"/>
                  </a:lnTo>
                  <a:lnTo>
                    <a:pt x="84" y="40"/>
                  </a:lnTo>
                  <a:lnTo>
                    <a:pt x="84" y="40"/>
                  </a:lnTo>
                  <a:lnTo>
                    <a:pt x="80" y="40"/>
                  </a:lnTo>
                  <a:lnTo>
                    <a:pt x="69" y="29"/>
                  </a:lnTo>
                  <a:lnTo>
                    <a:pt x="44" y="1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1"/>
            <p:cNvSpPr>
              <a:spLocks/>
            </p:cNvSpPr>
            <p:nvPr/>
          </p:nvSpPr>
          <p:spPr bwMode="auto">
            <a:xfrm>
              <a:off x="3774" y="971"/>
              <a:ext cx="452" cy="297"/>
            </a:xfrm>
            <a:custGeom>
              <a:avLst/>
              <a:gdLst>
                <a:gd name="T0" fmla="*/ 0 w 452"/>
                <a:gd name="T1" fmla="*/ 150 h 297"/>
                <a:gd name="T2" fmla="*/ 33 w 452"/>
                <a:gd name="T3" fmla="*/ 88 h 297"/>
                <a:gd name="T4" fmla="*/ 77 w 452"/>
                <a:gd name="T5" fmla="*/ 40 h 297"/>
                <a:gd name="T6" fmla="*/ 92 w 452"/>
                <a:gd name="T7" fmla="*/ 33 h 297"/>
                <a:gd name="T8" fmla="*/ 125 w 452"/>
                <a:gd name="T9" fmla="*/ 33 h 297"/>
                <a:gd name="T10" fmla="*/ 121 w 452"/>
                <a:gd name="T11" fmla="*/ 29 h 297"/>
                <a:gd name="T12" fmla="*/ 114 w 452"/>
                <a:gd name="T13" fmla="*/ 22 h 297"/>
                <a:gd name="T14" fmla="*/ 99 w 452"/>
                <a:gd name="T15" fmla="*/ 18 h 297"/>
                <a:gd name="T16" fmla="*/ 121 w 452"/>
                <a:gd name="T17" fmla="*/ 3 h 297"/>
                <a:gd name="T18" fmla="*/ 140 w 452"/>
                <a:gd name="T19" fmla="*/ 7 h 297"/>
                <a:gd name="T20" fmla="*/ 162 w 452"/>
                <a:gd name="T21" fmla="*/ 14 h 297"/>
                <a:gd name="T22" fmla="*/ 154 w 452"/>
                <a:gd name="T23" fmla="*/ 0 h 297"/>
                <a:gd name="T24" fmla="*/ 242 w 452"/>
                <a:gd name="T25" fmla="*/ 14 h 297"/>
                <a:gd name="T26" fmla="*/ 286 w 452"/>
                <a:gd name="T27" fmla="*/ 33 h 297"/>
                <a:gd name="T28" fmla="*/ 312 w 452"/>
                <a:gd name="T29" fmla="*/ 51 h 297"/>
                <a:gd name="T30" fmla="*/ 378 w 452"/>
                <a:gd name="T31" fmla="*/ 117 h 297"/>
                <a:gd name="T32" fmla="*/ 386 w 452"/>
                <a:gd name="T33" fmla="*/ 124 h 297"/>
                <a:gd name="T34" fmla="*/ 419 w 452"/>
                <a:gd name="T35" fmla="*/ 139 h 297"/>
                <a:gd name="T36" fmla="*/ 411 w 452"/>
                <a:gd name="T37" fmla="*/ 143 h 297"/>
                <a:gd name="T38" fmla="*/ 404 w 452"/>
                <a:gd name="T39" fmla="*/ 143 h 297"/>
                <a:gd name="T40" fmla="*/ 393 w 452"/>
                <a:gd name="T41" fmla="*/ 139 h 297"/>
                <a:gd name="T42" fmla="*/ 400 w 452"/>
                <a:gd name="T43" fmla="*/ 146 h 297"/>
                <a:gd name="T44" fmla="*/ 444 w 452"/>
                <a:gd name="T45" fmla="*/ 165 h 297"/>
                <a:gd name="T46" fmla="*/ 437 w 452"/>
                <a:gd name="T47" fmla="*/ 168 h 297"/>
                <a:gd name="T48" fmla="*/ 422 w 452"/>
                <a:gd name="T49" fmla="*/ 168 h 297"/>
                <a:gd name="T50" fmla="*/ 408 w 452"/>
                <a:gd name="T51" fmla="*/ 165 h 297"/>
                <a:gd name="T52" fmla="*/ 408 w 452"/>
                <a:gd name="T53" fmla="*/ 168 h 297"/>
                <a:gd name="T54" fmla="*/ 415 w 452"/>
                <a:gd name="T55" fmla="*/ 176 h 297"/>
                <a:gd name="T56" fmla="*/ 452 w 452"/>
                <a:gd name="T57" fmla="*/ 191 h 297"/>
                <a:gd name="T58" fmla="*/ 448 w 452"/>
                <a:gd name="T59" fmla="*/ 194 h 297"/>
                <a:gd name="T60" fmla="*/ 422 w 452"/>
                <a:gd name="T61" fmla="*/ 209 h 297"/>
                <a:gd name="T62" fmla="*/ 400 w 452"/>
                <a:gd name="T63" fmla="*/ 213 h 297"/>
                <a:gd name="T64" fmla="*/ 382 w 452"/>
                <a:gd name="T65" fmla="*/ 213 h 297"/>
                <a:gd name="T66" fmla="*/ 327 w 452"/>
                <a:gd name="T67" fmla="*/ 191 h 297"/>
                <a:gd name="T68" fmla="*/ 250 w 452"/>
                <a:gd name="T69" fmla="*/ 139 h 297"/>
                <a:gd name="T70" fmla="*/ 224 w 452"/>
                <a:gd name="T71" fmla="*/ 124 h 297"/>
                <a:gd name="T72" fmla="*/ 184 w 452"/>
                <a:gd name="T73" fmla="*/ 121 h 297"/>
                <a:gd name="T74" fmla="*/ 147 w 452"/>
                <a:gd name="T75" fmla="*/ 143 h 297"/>
                <a:gd name="T76" fmla="*/ 121 w 452"/>
                <a:gd name="T77" fmla="*/ 183 h 297"/>
                <a:gd name="T78" fmla="*/ 52 w 452"/>
                <a:gd name="T79" fmla="*/ 297 h 297"/>
                <a:gd name="T80" fmla="*/ 22 w 452"/>
                <a:gd name="T81" fmla="*/ 279 h 297"/>
                <a:gd name="T82" fmla="*/ 41 w 452"/>
                <a:gd name="T83" fmla="*/ 231 h 297"/>
                <a:gd name="T84" fmla="*/ 48 w 452"/>
                <a:gd name="T85" fmla="*/ 180 h 297"/>
                <a:gd name="T86" fmla="*/ 44 w 452"/>
                <a:gd name="T87" fmla="*/ 157 h 297"/>
                <a:gd name="T88" fmla="*/ 30 w 452"/>
                <a:gd name="T89" fmla="*/ 146 h 297"/>
                <a:gd name="T90" fmla="*/ 0 w 452"/>
                <a:gd name="T91"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297">
                  <a:moveTo>
                    <a:pt x="0" y="150"/>
                  </a:moveTo>
                  <a:lnTo>
                    <a:pt x="0" y="150"/>
                  </a:lnTo>
                  <a:lnTo>
                    <a:pt x="15" y="117"/>
                  </a:lnTo>
                  <a:lnTo>
                    <a:pt x="33" y="88"/>
                  </a:lnTo>
                  <a:lnTo>
                    <a:pt x="55" y="58"/>
                  </a:lnTo>
                  <a:lnTo>
                    <a:pt x="77" y="40"/>
                  </a:lnTo>
                  <a:lnTo>
                    <a:pt x="77" y="40"/>
                  </a:lnTo>
                  <a:lnTo>
                    <a:pt x="92" y="33"/>
                  </a:lnTo>
                  <a:lnTo>
                    <a:pt x="107" y="29"/>
                  </a:lnTo>
                  <a:lnTo>
                    <a:pt x="125" y="33"/>
                  </a:lnTo>
                  <a:lnTo>
                    <a:pt x="125" y="33"/>
                  </a:lnTo>
                  <a:lnTo>
                    <a:pt x="121" y="29"/>
                  </a:lnTo>
                  <a:lnTo>
                    <a:pt x="114" y="22"/>
                  </a:lnTo>
                  <a:lnTo>
                    <a:pt x="114" y="22"/>
                  </a:lnTo>
                  <a:lnTo>
                    <a:pt x="99" y="18"/>
                  </a:lnTo>
                  <a:lnTo>
                    <a:pt x="99" y="18"/>
                  </a:lnTo>
                  <a:lnTo>
                    <a:pt x="129" y="14"/>
                  </a:lnTo>
                  <a:lnTo>
                    <a:pt x="121" y="3"/>
                  </a:lnTo>
                  <a:lnTo>
                    <a:pt x="121" y="3"/>
                  </a:lnTo>
                  <a:lnTo>
                    <a:pt x="140" y="7"/>
                  </a:lnTo>
                  <a:lnTo>
                    <a:pt x="140" y="7"/>
                  </a:lnTo>
                  <a:lnTo>
                    <a:pt x="162" y="14"/>
                  </a:lnTo>
                  <a:lnTo>
                    <a:pt x="154" y="0"/>
                  </a:lnTo>
                  <a:lnTo>
                    <a:pt x="154" y="0"/>
                  </a:lnTo>
                  <a:lnTo>
                    <a:pt x="202" y="7"/>
                  </a:lnTo>
                  <a:lnTo>
                    <a:pt x="242" y="14"/>
                  </a:lnTo>
                  <a:lnTo>
                    <a:pt x="264" y="22"/>
                  </a:lnTo>
                  <a:lnTo>
                    <a:pt x="286" y="33"/>
                  </a:lnTo>
                  <a:lnTo>
                    <a:pt x="286" y="33"/>
                  </a:lnTo>
                  <a:lnTo>
                    <a:pt x="312" y="51"/>
                  </a:lnTo>
                  <a:lnTo>
                    <a:pt x="341" y="77"/>
                  </a:lnTo>
                  <a:lnTo>
                    <a:pt x="378" y="117"/>
                  </a:lnTo>
                  <a:lnTo>
                    <a:pt x="378" y="117"/>
                  </a:lnTo>
                  <a:lnTo>
                    <a:pt x="386" y="124"/>
                  </a:lnTo>
                  <a:lnTo>
                    <a:pt x="400" y="132"/>
                  </a:lnTo>
                  <a:lnTo>
                    <a:pt x="419" y="139"/>
                  </a:lnTo>
                  <a:lnTo>
                    <a:pt x="419" y="139"/>
                  </a:lnTo>
                  <a:lnTo>
                    <a:pt x="411" y="143"/>
                  </a:lnTo>
                  <a:lnTo>
                    <a:pt x="404" y="143"/>
                  </a:lnTo>
                  <a:lnTo>
                    <a:pt x="404" y="143"/>
                  </a:lnTo>
                  <a:lnTo>
                    <a:pt x="393" y="139"/>
                  </a:lnTo>
                  <a:lnTo>
                    <a:pt x="393" y="139"/>
                  </a:lnTo>
                  <a:lnTo>
                    <a:pt x="400" y="146"/>
                  </a:lnTo>
                  <a:lnTo>
                    <a:pt x="400" y="146"/>
                  </a:lnTo>
                  <a:lnTo>
                    <a:pt x="426" y="157"/>
                  </a:lnTo>
                  <a:lnTo>
                    <a:pt x="444" y="165"/>
                  </a:lnTo>
                  <a:lnTo>
                    <a:pt x="444" y="165"/>
                  </a:lnTo>
                  <a:lnTo>
                    <a:pt x="437" y="168"/>
                  </a:lnTo>
                  <a:lnTo>
                    <a:pt x="430" y="172"/>
                  </a:lnTo>
                  <a:lnTo>
                    <a:pt x="422" y="168"/>
                  </a:lnTo>
                  <a:lnTo>
                    <a:pt x="422" y="168"/>
                  </a:lnTo>
                  <a:lnTo>
                    <a:pt x="408" y="165"/>
                  </a:lnTo>
                  <a:lnTo>
                    <a:pt x="408" y="165"/>
                  </a:lnTo>
                  <a:lnTo>
                    <a:pt x="408" y="168"/>
                  </a:lnTo>
                  <a:lnTo>
                    <a:pt x="415" y="176"/>
                  </a:lnTo>
                  <a:lnTo>
                    <a:pt x="415" y="176"/>
                  </a:lnTo>
                  <a:lnTo>
                    <a:pt x="437" y="187"/>
                  </a:lnTo>
                  <a:lnTo>
                    <a:pt x="452" y="191"/>
                  </a:lnTo>
                  <a:lnTo>
                    <a:pt x="452" y="191"/>
                  </a:lnTo>
                  <a:lnTo>
                    <a:pt x="448" y="194"/>
                  </a:lnTo>
                  <a:lnTo>
                    <a:pt x="433" y="205"/>
                  </a:lnTo>
                  <a:lnTo>
                    <a:pt x="422" y="209"/>
                  </a:lnTo>
                  <a:lnTo>
                    <a:pt x="411" y="213"/>
                  </a:lnTo>
                  <a:lnTo>
                    <a:pt x="400" y="213"/>
                  </a:lnTo>
                  <a:lnTo>
                    <a:pt x="382" y="213"/>
                  </a:lnTo>
                  <a:lnTo>
                    <a:pt x="382" y="213"/>
                  </a:lnTo>
                  <a:lnTo>
                    <a:pt x="356" y="205"/>
                  </a:lnTo>
                  <a:lnTo>
                    <a:pt x="327" y="191"/>
                  </a:lnTo>
                  <a:lnTo>
                    <a:pt x="290" y="168"/>
                  </a:lnTo>
                  <a:lnTo>
                    <a:pt x="250" y="139"/>
                  </a:lnTo>
                  <a:lnTo>
                    <a:pt x="250" y="139"/>
                  </a:lnTo>
                  <a:lnTo>
                    <a:pt x="224" y="124"/>
                  </a:lnTo>
                  <a:lnTo>
                    <a:pt x="206" y="121"/>
                  </a:lnTo>
                  <a:lnTo>
                    <a:pt x="184" y="121"/>
                  </a:lnTo>
                  <a:lnTo>
                    <a:pt x="165" y="132"/>
                  </a:lnTo>
                  <a:lnTo>
                    <a:pt x="147" y="143"/>
                  </a:lnTo>
                  <a:lnTo>
                    <a:pt x="132" y="161"/>
                  </a:lnTo>
                  <a:lnTo>
                    <a:pt x="121" y="183"/>
                  </a:lnTo>
                  <a:lnTo>
                    <a:pt x="110" y="205"/>
                  </a:lnTo>
                  <a:lnTo>
                    <a:pt x="52" y="297"/>
                  </a:lnTo>
                  <a:lnTo>
                    <a:pt x="22" y="279"/>
                  </a:lnTo>
                  <a:lnTo>
                    <a:pt x="22" y="279"/>
                  </a:lnTo>
                  <a:lnTo>
                    <a:pt x="30" y="257"/>
                  </a:lnTo>
                  <a:lnTo>
                    <a:pt x="41" y="231"/>
                  </a:lnTo>
                  <a:lnTo>
                    <a:pt x="44" y="205"/>
                  </a:lnTo>
                  <a:lnTo>
                    <a:pt x="48" y="180"/>
                  </a:lnTo>
                  <a:lnTo>
                    <a:pt x="48" y="168"/>
                  </a:lnTo>
                  <a:lnTo>
                    <a:pt x="44" y="157"/>
                  </a:lnTo>
                  <a:lnTo>
                    <a:pt x="37" y="150"/>
                  </a:lnTo>
                  <a:lnTo>
                    <a:pt x="30" y="146"/>
                  </a:lnTo>
                  <a:lnTo>
                    <a:pt x="15" y="146"/>
                  </a:lnTo>
                  <a:lnTo>
                    <a:pt x="0" y="150"/>
                  </a:lnTo>
                  <a:lnTo>
                    <a:pt x="0" y="150"/>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2"/>
            <p:cNvSpPr>
              <a:spLocks/>
            </p:cNvSpPr>
            <p:nvPr/>
          </p:nvSpPr>
          <p:spPr bwMode="auto">
            <a:xfrm>
              <a:off x="3987" y="1264"/>
              <a:ext cx="7" cy="4"/>
            </a:xfrm>
            <a:custGeom>
              <a:avLst/>
              <a:gdLst>
                <a:gd name="T0" fmla="*/ 0 w 7"/>
                <a:gd name="T1" fmla="*/ 0 h 4"/>
                <a:gd name="T2" fmla="*/ 0 w 7"/>
                <a:gd name="T3" fmla="*/ 0 h 4"/>
                <a:gd name="T4" fmla="*/ 0 w 7"/>
                <a:gd name="T5" fmla="*/ 4 h 4"/>
                <a:gd name="T6" fmla="*/ 0 w 7"/>
                <a:gd name="T7" fmla="*/ 4 h 4"/>
                <a:gd name="T8" fmla="*/ 7 w 7"/>
                <a:gd name="T9" fmla="*/ 4 h 4"/>
                <a:gd name="T10" fmla="*/ 7 w 7"/>
                <a:gd name="T11" fmla="*/ 4 h 4"/>
                <a:gd name="T12" fmla="*/ 4 w 7"/>
                <a:gd name="T13" fmla="*/ 0 h 4"/>
                <a:gd name="T14" fmla="*/ 4 w 7"/>
                <a:gd name="T15" fmla="*/ 0 h 4"/>
                <a:gd name="T16" fmla="*/ 0 w 7"/>
                <a:gd name="T17" fmla="*/ 0 h 4"/>
                <a:gd name="T18" fmla="*/ 0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0"/>
                  </a:moveTo>
                  <a:lnTo>
                    <a:pt x="0" y="0"/>
                  </a:lnTo>
                  <a:lnTo>
                    <a:pt x="0" y="4"/>
                  </a:lnTo>
                  <a:lnTo>
                    <a:pt x="0" y="4"/>
                  </a:lnTo>
                  <a:lnTo>
                    <a:pt x="7" y="4"/>
                  </a:lnTo>
                  <a:lnTo>
                    <a:pt x="7" y="4"/>
                  </a:lnTo>
                  <a:lnTo>
                    <a:pt x="4" y="0"/>
                  </a:lnTo>
                  <a:lnTo>
                    <a:pt x="4"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3"/>
            <p:cNvSpPr>
              <a:spLocks/>
            </p:cNvSpPr>
            <p:nvPr/>
          </p:nvSpPr>
          <p:spPr bwMode="auto">
            <a:xfrm>
              <a:off x="4093" y="1323"/>
              <a:ext cx="8" cy="7"/>
            </a:xfrm>
            <a:custGeom>
              <a:avLst/>
              <a:gdLst>
                <a:gd name="T0" fmla="*/ 0 w 8"/>
                <a:gd name="T1" fmla="*/ 0 h 7"/>
                <a:gd name="T2" fmla="*/ 0 w 8"/>
                <a:gd name="T3" fmla="*/ 0 h 7"/>
                <a:gd name="T4" fmla="*/ 4 w 8"/>
                <a:gd name="T5" fmla="*/ 7 h 7"/>
                <a:gd name="T6" fmla="*/ 4 w 8"/>
                <a:gd name="T7" fmla="*/ 7 h 7"/>
                <a:gd name="T8" fmla="*/ 8 w 8"/>
                <a:gd name="T9" fmla="*/ 4 h 7"/>
                <a:gd name="T10" fmla="*/ 8 w 8"/>
                <a:gd name="T11" fmla="*/ 4 h 7"/>
                <a:gd name="T12" fmla="*/ 8 w 8"/>
                <a:gd name="T13" fmla="*/ 0 h 7"/>
                <a:gd name="T14" fmla="*/ 8 w 8"/>
                <a:gd name="T15" fmla="*/ 0 h 7"/>
                <a:gd name="T16" fmla="*/ 0 w 8"/>
                <a:gd name="T17" fmla="*/ 0 h 7"/>
                <a:gd name="T18" fmla="*/ 0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0" y="0"/>
                  </a:moveTo>
                  <a:lnTo>
                    <a:pt x="0" y="0"/>
                  </a:lnTo>
                  <a:lnTo>
                    <a:pt x="4" y="7"/>
                  </a:lnTo>
                  <a:lnTo>
                    <a:pt x="4" y="7"/>
                  </a:lnTo>
                  <a:lnTo>
                    <a:pt x="8" y="4"/>
                  </a:lnTo>
                  <a:lnTo>
                    <a:pt x="8" y="4"/>
                  </a:lnTo>
                  <a:lnTo>
                    <a:pt x="8" y="0"/>
                  </a:lnTo>
                  <a:lnTo>
                    <a:pt x="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4"/>
            <p:cNvSpPr>
              <a:spLocks/>
            </p:cNvSpPr>
            <p:nvPr/>
          </p:nvSpPr>
          <p:spPr bwMode="auto">
            <a:xfrm>
              <a:off x="3759" y="1176"/>
              <a:ext cx="56" cy="55"/>
            </a:xfrm>
            <a:custGeom>
              <a:avLst/>
              <a:gdLst>
                <a:gd name="T0" fmla="*/ 37 w 56"/>
                <a:gd name="T1" fmla="*/ 44 h 55"/>
                <a:gd name="T2" fmla="*/ 37 w 56"/>
                <a:gd name="T3" fmla="*/ 44 h 55"/>
                <a:gd name="T4" fmla="*/ 45 w 56"/>
                <a:gd name="T5" fmla="*/ 37 h 55"/>
                <a:gd name="T6" fmla="*/ 48 w 56"/>
                <a:gd name="T7" fmla="*/ 22 h 55"/>
                <a:gd name="T8" fmla="*/ 56 w 56"/>
                <a:gd name="T9" fmla="*/ 0 h 55"/>
                <a:gd name="T10" fmla="*/ 56 w 56"/>
                <a:gd name="T11" fmla="*/ 0 h 55"/>
                <a:gd name="T12" fmla="*/ 52 w 56"/>
                <a:gd name="T13" fmla="*/ 22 h 55"/>
                <a:gd name="T14" fmla="*/ 48 w 56"/>
                <a:gd name="T15" fmla="*/ 37 h 55"/>
                <a:gd name="T16" fmla="*/ 45 w 56"/>
                <a:gd name="T17" fmla="*/ 44 h 55"/>
                <a:gd name="T18" fmla="*/ 45 w 56"/>
                <a:gd name="T19" fmla="*/ 44 h 55"/>
                <a:gd name="T20" fmla="*/ 37 w 56"/>
                <a:gd name="T21" fmla="*/ 52 h 55"/>
                <a:gd name="T22" fmla="*/ 30 w 56"/>
                <a:gd name="T23" fmla="*/ 55 h 55"/>
                <a:gd name="T24" fmla="*/ 19 w 56"/>
                <a:gd name="T25" fmla="*/ 48 h 55"/>
                <a:gd name="T26" fmla="*/ 0 w 56"/>
                <a:gd name="T27" fmla="*/ 37 h 55"/>
                <a:gd name="T28" fmla="*/ 4 w 56"/>
                <a:gd name="T29" fmla="*/ 15 h 55"/>
                <a:gd name="T30" fmla="*/ 4 w 56"/>
                <a:gd name="T31" fmla="*/ 15 h 55"/>
                <a:gd name="T32" fmla="*/ 19 w 56"/>
                <a:gd name="T33" fmla="*/ 26 h 55"/>
                <a:gd name="T34" fmla="*/ 26 w 56"/>
                <a:gd name="T35" fmla="*/ 33 h 55"/>
                <a:gd name="T36" fmla="*/ 34 w 56"/>
                <a:gd name="T37" fmla="*/ 41 h 55"/>
                <a:gd name="T38" fmla="*/ 37 w 56"/>
                <a:gd name="T39" fmla="*/ 44 h 55"/>
                <a:gd name="T40" fmla="*/ 37 w 56"/>
                <a:gd name="T4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5">
                  <a:moveTo>
                    <a:pt x="37" y="44"/>
                  </a:moveTo>
                  <a:lnTo>
                    <a:pt x="37" y="44"/>
                  </a:lnTo>
                  <a:lnTo>
                    <a:pt x="45" y="37"/>
                  </a:lnTo>
                  <a:lnTo>
                    <a:pt x="48" y="22"/>
                  </a:lnTo>
                  <a:lnTo>
                    <a:pt x="56" y="0"/>
                  </a:lnTo>
                  <a:lnTo>
                    <a:pt x="56" y="0"/>
                  </a:lnTo>
                  <a:lnTo>
                    <a:pt x="52" y="22"/>
                  </a:lnTo>
                  <a:lnTo>
                    <a:pt x="48" y="37"/>
                  </a:lnTo>
                  <a:lnTo>
                    <a:pt x="45" y="44"/>
                  </a:lnTo>
                  <a:lnTo>
                    <a:pt x="45" y="44"/>
                  </a:lnTo>
                  <a:lnTo>
                    <a:pt x="37" y="52"/>
                  </a:lnTo>
                  <a:lnTo>
                    <a:pt x="30" y="55"/>
                  </a:lnTo>
                  <a:lnTo>
                    <a:pt x="19" y="48"/>
                  </a:lnTo>
                  <a:lnTo>
                    <a:pt x="0" y="37"/>
                  </a:lnTo>
                  <a:lnTo>
                    <a:pt x="4" y="15"/>
                  </a:lnTo>
                  <a:lnTo>
                    <a:pt x="4" y="15"/>
                  </a:lnTo>
                  <a:lnTo>
                    <a:pt x="19" y="26"/>
                  </a:lnTo>
                  <a:lnTo>
                    <a:pt x="26" y="33"/>
                  </a:lnTo>
                  <a:lnTo>
                    <a:pt x="34" y="41"/>
                  </a:lnTo>
                  <a:lnTo>
                    <a:pt x="37" y="44"/>
                  </a:lnTo>
                  <a:lnTo>
                    <a:pt x="37" y="4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55"/>
            <p:cNvSpPr>
              <a:spLocks/>
            </p:cNvSpPr>
            <p:nvPr/>
          </p:nvSpPr>
          <p:spPr bwMode="auto">
            <a:xfrm>
              <a:off x="3756" y="1106"/>
              <a:ext cx="62" cy="114"/>
            </a:xfrm>
            <a:custGeom>
              <a:avLst/>
              <a:gdLst>
                <a:gd name="T0" fmla="*/ 3 w 62"/>
                <a:gd name="T1" fmla="*/ 33 h 114"/>
                <a:gd name="T2" fmla="*/ 3 w 62"/>
                <a:gd name="T3" fmla="*/ 33 h 114"/>
                <a:gd name="T4" fmla="*/ 7 w 62"/>
                <a:gd name="T5" fmla="*/ 19 h 114"/>
                <a:gd name="T6" fmla="*/ 11 w 62"/>
                <a:gd name="T7" fmla="*/ 11 h 114"/>
                <a:gd name="T8" fmla="*/ 18 w 62"/>
                <a:gd name="T9" fmla="*/ 4 h 114"/>
                <a:gd name="T10" fmla="*/ 29 w 62"/>
                <a:gd name="T11" fmla="*/ 0 h 114"/>
                <a:gd name="T12" fmla="*/ 29 w 62"/>
                <a:gd name="T13" fmla="*/ 0 h 114"/>
                <a:gd name="T14" fmla="*/ 40 w 62"/>
                <a:gd name="T15" fmla="*/ 0 h 114"/>
                <a:gd name="T16" fmla="*/ 51 w 62"/>
                <a:gd name="T17" fmla="*/ 8 h 114"/>
                <a:gd name="T18" fmla="*/ 59 w 62"/>
                <a:gd name="T19" fmla="*/ 15 h 114"/>
                <a:gd name="T20" fmla="*/ 62 w 62"/>
                <a:gd name="T21" fmla="*/ 26 h 114"/>
                <a:gd name="T22" fmla="*/ 62 w 62"/>
                <a:gd name="T23" fmla="*/ 26 h 114"/>
                <a:gd name="T24" fmla="*/ 62 w 62"/>
                <a:gd name="T25" fmla="*/ 41 h 114"/>
                <a:gd name="T26" fmla="*/ 62 w 62"/>
                <a:gd name="T27" fmla="*/ 52 h 114"/>
                <a:gd name="T28" fmla="*/ 62 w 62"/>
                <a:gd name="T29" fmla="*/ 52 h 114"/>
                <a:gd name="T30" fmla="*/ 59 w 62"/>
                <a:gd name="T31" fmla="*/ 74 h 114"/>
                <a:gd name="T32" fmla="*/ 55 w 62"/>
                <a:gd name="T33" fmla="*/ 85 h 114"/>
                <a:gd name="T34" fmla="*/ 51 w 62"/>
                <a:gd name="T35" fmla="*/ 100 h 114"/>
                <a:gd name="T36" fmla="*/ 51 w 62"/>
                <a:gd name="T37" fmla="*/ 100 h 114"/>
                <a:gd name="T38" fmla="*/ 48 w 62"/>
                <a:gd name="T39" fmla="*/ 111 h 114"/>
                <a:gd name="T40" fmla="*/ 44 w 62"/>
                <a:gd name="T41" fmla="*/ 114 h 114"/>
                <a:gd name="T42" fmla="*/ 37 w 62"/>
                <a:gd name="T43" fmla="*/ 114 h 114"/>
                <a:gd name="T44" fmla="*/ 37 w 62"/>
                <a:gd name="T45" fmla="*/ 114 h 114"/>
                <a:gd name="T46" fmla="*/ 25 w 62"/>
                <a:gd name="T47" fmla="*/ 114 h 114"/>
                <a:gd name="T48" fmla="*/ 18 w 62"/>
                <a:gd name="T49" fmla="*/ 107 h 114"/>
                <a:gd name="T50" fmla="*/ 7 w 62"/>
                <a:gd name="T51" fmla="*/ 89 h 114"/>
                <a:gd name="T52" fmla="*/ 7 w 62"/>
                <a:gd name="T53" fmla="*/ 89 h 114"/>
                <a:gd name="T54" fmla="*/ 3 w 62"/>
                <a:gd name="T55" fmla="*/ 78 h 114"/>
                <a:gd name="T56" fmla="*/ 0 w 62"/>
                <a:gd name="T57" fmla="*/ 67 h 114"/>
                <a:gd name="T58" fmla="*/ 0 w 62"/>
                <a:gd name="T59" fmla="*/ 52 h 114"/>
                <a:gd name="T60" fmla="*/ 3 w 62"/>
                <a:gd name="T61" fmla="*/ 33 h 114"/>
                <a:gd name="T62" fmla="*/ 3 w 62"/>
                <a:gd name="T63"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14">
                  <a:moveTo>
                    <a:pt x="3" y="33"/>
                  </a:moveTo>
                  <a:lnTo>
                    <a:pt x="3" y="33"/>
                  </a:lnTo>
                  <a:lnTo>
                    <a:pt x="7" y="19"/>
                  </a:lnTo>
                  <a:lnTo>
                    <a:pt x="11" y="11"/>
                  </a:lnTo>
                  <a:lnTo>
                    <a:pt x="18" y="4"/>
                  </a:lnTo>
                  <a:lnTo>
                    <a:pt x="29" y="0"/>
                  </a:lnTo>
                  <a:lnTo>
                    <a:pt x="29" y="0"/>
                  </a:lnTo>
                  <a:lnTo>
                    <a:pt x="40" y="0"/>
                  </a:lnTo>
                  <a:lnTo>
                    <a:pt x="51" y="8"/>
                  </a:lnTo>
                  <a:lnTo>
                    <a:pt x="59" y="15"/>
                  </a:lnTo>
                  <a:lnTo>
                    <a:pt x="62" y="26"/>
                  </a:lnTo>
                  <a:lnTo>
                    <a:pt x="62" y="26"/>
                  </a:lnTo>
                  <a:lnTo>
                    <a:pt x="62" y="41"/>
                  </a:lnTo>
                  <a:lnTo>
                    <a:pt x="62" y="52"/>
                  </a:lnTo>
                  <a:lnTo>
                    <a:pt x="62" y="52"/>
                  </a:lnTo>
                  <a:lnTo>
                    <a:pt x="59" y="74"/>
                  </a:lnTo>
                  <a:lnTo>
                    <a:pt x="55" y="85"/>
                  </a:lnTo>
                  <a:lnTo>
                    <a:pt x="51" y="100"/>
                  </a:lnTo>
                  <a:lnTo>
                    <a:pt x="51" y="100"/>
                  </a:lnTo>
                  <a:lnTo>
                    <a:pt x="48" y="111"/>
                  </a:lnTo>
                  <a:lnTo>
                    <a:pt x="44" y="114"/>
                  </a:lnTo>
                  <a:lnTo>
                    <a:pt x="37" y="114"/>
                  </a:lnTo>
                  <a:lnTo>
                    <a:pt x="37" y="114"/>
                  </a:lnTo>
                  <a:lnTo>
                    <a:pt x="25" y="114"/>
                  </a:lnTo>
                  <a:lnTo>
                    <a:pt x="18" y="107"/>
                  </a:lnTo>
                  <a:lnTo>
                    <a:pt x="7" y="89"/>
                  </a:lnTo>
                  <a:lnTo>
                    <a:pt x="7" y="89"/>
                  </a:lnTo>
                  <a:lnTo>
                    <a:pt x="3" y="78"/>
                  </a:lnTo>
                  <a:lnTo>
                    <a:pt x="0" y="67"/>
                  </a:lnTo>
                  <a:lnTo>
                    <a:pt x="0" y="52"/>
                  </a:lnTo>
                  <a:lnTo>
                    <a:pt x="3" y="33"/>
                  </a:lnTo>
                  <a:lnTo>
                    <a:pt x="3" y="33"/>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56"/>
            <p:cNvSpPr>
              <a:spLocks/>
            </p:cNvSpPr>
            <p:nvPr/>
          </p:nvSpPr>
          <p:spPr bwMode="auto">
            <a:xfrm>
              <a:off x="3767" y="1121"/>
              <a:ext cx="44" cy="44"/>
            </a:xfrm>
            <a:custGeom>
              <a:avLst/>
              <a:gdLst>
                <a:gd name="T0" fmla="*/ 0 w 44"/>
                <a:gd name="T1" fmla="*/ 18 h 44"/>
                <a:gd name="T2" fmla="*/ 0 w 44"/>
                <a:gd name="T3" fmla="*/ 18 h 44"/>
                <a:gd name="T4" fmla="*/ 3 w 44"/>
                <a:gd name="T5" fmla="*/ 15 h 44"/>
                <a:gd name="T6" fmla="*/ 3 w 44"/>
                <a:gd name="T7" fmla="*/ 15 h 44"/>
                <a:gd name="T8" fmla="*/ 11 w 44"/>
                <a:gd name="T9" fmla="*/ 7 h 44"/>
                <a:gd name="T10" fmla="*/ 14 w 44"/>
                <a:gd name="T11" fmla="*/ 7 h 44"/>
                <a:gd name="T12" fmla="*/ 22 w 44"/>
                <a:gd name="T13" fmla="*/ 7 h 44"/>
                <a:gd name="T14" fmla="*/ 22 w 44"/>
                <a:gd name="T15" fmla="*/ 7 h 44"/>
                <a:gd name="T16" fmla="*/ 29 w 44"/>
                <a:gd name="T17" fmla="*/ 15 h 44"/>
                <a:gd name="T18" fmla="*/ 33 w 44"/>
                <a:gd name="T19" fmla="*/ 22 h 44"/>
                <a:gd name="T20" fmla="*/ 37 w 44"/>
                <a:gd name="T21" fmla="*/ 30 h 44"/>
                <a:gd name="T22" fmla="*/ 33 w 44"/>
                <a:gd name="T23" fmla="*/ 44 h 44"/>
                <a:gd name="T24" fmla="*/ 33 w 44"/>
                <a:gd name="T25" fmla="*/ 44 h 44"/>
                <a:gd name="T26" fmla="*/ 37 w 44"/>
                <a:gd name="T27" fmla="*/ 44 h 44"/>
                <a:gd name="T28" fmla="*/ 40 w 44"/>
                <a:gd name="T29" fmla="*/ 44 h 44"/>
                <a:gd name="T30" fmla="*/ 40 w 44"/>
                <a:gd name="T31" fmla="*/ 41 h 44"/>
                <a:gd name="T32" fmla="*/ 40 w 44"/>
                <a:gd name="T33" fmla="*/ 41 h 44"/>
                <a:gd name="T34" fmla="*/ 44 w 44"/>
                <a:gd name="T35" fmla="*/ 30 h 44"/>
                <a:gd name="T36" fmla="*/ 40 w 44"/>
                <a:gd name="T37" fmla="*/ 18 h 44"/>
                <a:gd name="T38" fmla="*/ 33 w 44"/>
                <a:gd name="T39" fmla="*/ 7 h 44"/>
                <a:gd name="T40" fmla="*/ 29 w 44"/>
                <a:gd name="T41" fmla="*/ 4 h 44"/>
                <a:gd name="T42" fmla="*/ 22 w 44"/>
                <a:gd name="T43" fmla="*/ 0 h 44"/>
                <a:gd name="T44" fmla="*/ 22 w 44"/>
                <a:gd name="T45" fmla="*/ 0 h 44"/>
                <a:gd name="T46" fmla="*/ 14 w 44"/>
                <a:gd name="T47" fmla="*/ 0 h 44"/>
                <a:gd name="T48" fmla="*/ 7 w 44"/>
                <a:gd name="T49" fmla="*/ 0 h 44"/>
                <a:gd name="T50" fmla="*/ 0 w 44"/>
                <a:gd name="T51" fmla="*/ 7 h 44"/>
                <a:gd name="T52" fmla="*/ 0 w 44"/>
                <a:gd name="T53" fmla="*/ 18 h 44"/>
                <a:gd name="T54" fmla="*/ 0 w 44"/>
                <a:gd name="T5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0" y="18"/>
                  </a:moveTo>
                  <a:lnTo>
                    <a:pt x="0" y="18"/>
                  </a:lnTo>
                  <a:lnTo>
                    <a:pt x="3" y="15"/>
                  </a:lnTo>
                  <a:lnTo>
                    <a:pt x="3" y="15"/>
                  </a:lnTo>
                  <a:lnTo>
                    <a:pt x="11" y="7"/>
                  </a:lnTo>
                  <a:lnTo>
                    <a:pt x="14" y="7"/>
                  </a:lnTo>
                  <a:lnTo>
                    <a:pt x="22" y="7"/>
                  </a:lnTo>
                  <a:lnTo>
                    <a:pt x="22" y="7"/>
                  </a:lnTo>
                  <a:lnTo>
                    <a:pt x="29" y="15"/>
                  </a:lnTo>
                  <a:lnTo>
                    <a:pt x="33" y="22"/>
                  </a:lnTo>
                  <a:lnTo>
                    <a:pt x="37" y="30"/>
                  </a:lnTo>
                  <a:lnTo>
                    <a:pt x="33" y="44"/>
                  </a:lnTo>
                  <a:lnTo>
                    <a:pt x="33" y="44"/>
                  </a:lnTo>
                  <a:lnTo>
                    <a:pt x="37" y="44"/>
                  </a:lnTo>
                  <a:lnTo>
                    <a:pt x="40" y="44"/>
                  </a:lnTo>
                  <a:lnTo>
                    <a:pt x="40" y="41"/>
                  </a:lnTo>
                  <a:lnTo>
                    <a:pt x="40" y="41"/>
                  </a:lnTo>
                  <a:lnTo>
                    <a:pt x="44" y="30"/>
                  </a:lnTo>
                  <a:lnTo>
                    <a:pt x="40" y="18"/>
                  </a:lnTo>
                  <a:lnTo>
                    <a:pt x="33" y="7"/>
                  </a:lnTo>
                  <a:lnTo>
                    <a:pt x="29" y="4"/>
                  </a:lnTo>
                  <a:lnTo>
                    <a:pt x="22" y="0"/>
                  </a:lnTo>
                  <a:lnTo>
                    <a:pt x="22" y="0"/>
                  </a:lnTo>
                  <a:lnTo>
                    <a:pt x="14" y="0"/>
                  </a:lnTo>
                  <a:lnTo>
                    <a:pt x="7" y="0"/>
                  </a:lnTo>
                  <a:lnTo>
                    <a:pt x="0" y="7"/>
                  </a:lnTo>
                  <a:lnTo>
                    <a:pt x="0" y="18"/>
                  </a:lnTo>
                  <a:lnTo>
                    <a:pt x="0" y="18"/>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57"/>
            <p:cNvSpPr>
              <a:spLocks/>
            </p:cNvSpPr>
            <p:nvPr/>
          </p:nvSpPr>
          <p:spPr bwMode="auto">
            <a:xfrm>
              <a:off x="3778" y="1154"/>
              <a:ext cx="26" cy="37"/>
            </a:xfrm>
            <a:custGeom>
              <a:avLst/>
              <a:gdLst>
                <a:gd name="T0" fmla="*/ 26 w 26"/>
                <a:gd name="T1" fmla="*/ 4 h 37"/>
                <a:gd name="T2" fmla="*/ 26 w 26"/>
                <a:gd name="T3" fmla="*/ 4 h 37"/>
                <a:gd name="T4" fmla="*/ 18 w 26"/>
                <a:gd name="T5" fmla="*/ 0 h 37"/>
                <a:gd name="T6" fmla="*/ 11 w 26"/>
                <a:gd name="T7" fmla="*/ 4 h 37"/>
                <a:gd name="T8" fmla="*/ 3 w 26"/>
                <a:gd name="T9" fmla="*/ 11 h 37"/>
                <a:gd name="T10" fmla="*/ 3 w 26"/>
                <a:gd name="T11" fmla="*/ 11 h 37"/>
                <a:gd name="T12" fmla="*/ 0 w 26"/>
                <a:gd name="T13" fmla="*/ 19 h 37"/>
                <a:gd name="T14" fmla="*/ 3 w 26"/>
                <a:gd name="T15" fmla="*/ 26 h 37"/>
                <a:gd name="T16" fmla="*/ 15 w 26"/>
                <a:gd name="T17" fmla="*/ 30 h 37"/>
                <a:gd name="T18" fmla="*/ 15 w 26"/>
                <a:gd name="T19" fmla="*/ 30 h 37"/>
                <a:gd name="T20" fmla="*/ 18 w 26"/>
                <a:gd name="T21" fmla="*/ 33 h 37"/>
                <a:gd name="T22" fmla="*/ 18 w 26"/>
                <a:gd name="T23" fmla="*/ 37 h 37"/>
                <a:gd name="T24" fmla="*/ 18 w 26"/>
                <a:gd name="T25" fmla="*/ 37 h 37"/>
                <a:gd name="T26" fmla="*/ 22 w 26"/>
                <a:gd name="T27" fmla="*/ 33 h 37"/>
                <a:gd name="T28" fmla="*/ 18 w 26"/>
                <a:gd name="T29" fmla="*/ 30 h 37"/>
                <a:gd name="T30" fmla="*/ 15 w 26"/>
                <a:gd name="T31" fmla="*/ 26 h 37"/>
                <a:gd name="T32" fmla="*/ 15 w 26"/>
                <a:gd name="T33" fmla="*/ 26 h 37"/>
                <a:gd name="T34" fmla="*/ 7 w 26"/>
                <a:gd name="T35" fmla="*/ 22 h 37"/>
                <a:gd name="T36" fmla="*/ 7 w 26"/>
                <a:gd name="T37" fmla="*/ 19 h 37"/>
                <a:gd name="T38" fmla="*/ 7 w 26"/>
                <a:gd name="T39" fmla="*/ 19 h 37"/>
                <a:gd name="T40" fmla="*/ 7 w 26"/>
                <a:gd name="T41" fmla="*/ 15 h 37"/>
                <a:gd name="T42" fmla="*/ 11 w 26"/>
                <a:gd name="T43" fmla="*/ 8 h 37"/>
                <a:gd name="T44" fmla="*/ 18 w 26"/>
                <a:gd name="T45" fmla="*/ 8 h 37"/>
                <a:gd name="T46" fmla="*/ 26 w 26"/>
                <a:gd name="T47" fmla="*/ 8 h 37"/>
                <a:gd name="T48" fmla="*/ 26 w 26"/>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7">
                  <a:moveTo>
                    <a:pt x="26" y="4"/>
                  </a:moveTo>
                  <a:lnTo>
                    <a:pt x="26" y="4"/>
                  </a:lnTo>
                  <a:lnTo>
                    <a:pt x="18" y="0"/>
                  </a:lnTo>
                  <a:lnTo>
                    <a:pt x="11" y="4"/>
                  </a:lnTo>
                  <a:lnTo>
                    <a:pt x="3" y="11"/>
                  </a:lnTo>
                  <a:lnTo>
                    <a:pt x="3" y="11"/>
                  </a:lnTo>
                  <a:lnTo>
                    <a:pt x="0" y="19"/>
                  </a:lnTo>
                  <a:lnTo>
                    <a:pt x="3" y="26"/>
                  </a:lnTo>
                  <a:lnTo>
                    <a:pt x="15" y="30"/>
                  </a:lnTo>
                  <a:lnTo>
                    <a:pt x="15" y="30"/>
                  </a:lnTo>
                  <a:lnTo>
                    <a:pt x="18" y="33"/>
                  </a:lnTo>
                  <a:lnTo>
                    <a:pt x="18" y="37"/>
                  </a:lnTo>
                  <a:lnTo>
                    <a:pt x="18" y="37"/>
                  </a:lnTo>
                  <a:lnTo>
                    <a:pt x="22" y="33"/>
                  </a:lnTo>
                  <a:lnTo>
                    <a:pt x="18" y="30"/>
                  </a:lnTo>
                  <a:lnTo>
                    <a:pt x="15" y="26"/>
                  </a:lnTo>
                  <a:lnTo>
                    <a:pt x="15" y="26"/>
                  </a:lnTo>
                  <a:lnTo>
                    <a:pt x="7" y="22"/>
                  </a:lnTo>
                  <a:lnTo>
                    <a:pt x="7" y="19"/>
                  </a:lnTo>
                  <a:lnTo>
                    <a:pt x="7" y="19"/>
                  </a:lnTo>
                  <a:lnTo>
                    <a:pt x="7" y="15"/>
                  </a:lnTo>
                  <a:lnTo>
                    <a:pt x="11" y="8"/>
                  </a:lnTo>
                  <a:lnTo>
                    <a:pt x="18" y="8"/>
                  </a:lnTo>
                  <a:lnTo>
                    <a:pt x="26" y="8"/>
                  </a:lnTo>
                  <a:lnTo>
                    <a:pt x="26" y="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8"/>
            <p:cNvSpPr>
              <a:spLocks/>
            </p:cNvSpPr>
            <p:nvPr/>
          </p:nvSpPr>
          <p:spPr bwMode="auto">
            <a:xfrm>
              <a:off x="3892" y="1400"/>
              <a:ext cx="95" cy="81"/>
            </a:xfrm>
            <a:custGeom>
              <a:avLst/>
              <a:gdLst>
                <a:gd name="T0" fmla="*/ 3 w 95"/>
                <a:gd name="T1" fmla="*/ 0 h 81"/>
                <a:gd name="T2" fmla="*/ 3 w 95"/>
                <a:gd name="T3" fmla="*/ 0 h 81"/>
                <a:gd name="T4" fmla="*/ 0 w 95"/>
                <a:gd name="T5" fmla="*/ 4 h 81"/>
                <a:gd name="T6" fmla="*/ 3 w 95"/>
                <a:gd name="T7" fmla="*/ 7 h 81"/>
                <a:gd name="T8" fmla="*/ 3 w 95"/>
                <a:gd name="T9" fmla="*/ 7 h 81"/>
                <a:gd name="T10" fmla="*/ 7 w 95"/>
                <a:gd name="T11" fmla="*/ 18 h 81"/>
                <a:gd name="T12" fmla="*/ 18 w 95"/>
                <a:gd name="T13" fmla="*/ 37 h 81"/>
                <a:gd name="T14" fmla="*/ 29 w 95"/>
                <a:gd name="T15" fmla="*/ 51 h 81"/>
                <a:gd name="T16" fmla="*/ 44 w 95"/>
                <a:gd name="T17" fmla="*/ 62 h 81"/>
                <a:gd name="T18" fmla="*/ 62 w 95"/>
                <a:gd name="T19" fmla="*/ 73 h 81"/>
                <a:gd name="T20" fmla="*/ 84 w 95"/>
                <a:gd name="T21" fmla="*/ 81 h 81"/>
                <a:gd name="T22" fmla="*/ 84 w 95"/>
                <a:gd name="T23" fmla="*/ 81 h 81"/>
                <a:gd name="T24" fmla="*/ 88 w 95"/>
                <a:gd name="T25" fmla="*/ 77 h 81"/>
                <a:gd name="T26" fmla="*/ 91 w 95"/>
                <a:gd name="T27" fmla="*/ 73 h 81"/>
                <a:gd name="T28" fmla="*/ 91 w 95"/>
                <a:gd name="T29" fmla="*/ 73 h 81"/>
                <a:gd name="T30" fmla="*/ 95 w 95"/>
                <a:gd name="T31" fmla="*/ 70 h 81"/>
                <a:gd name="T32" fmla="*/ 95 w 95"/>
                <a:gd name="T33" fmla="*/ 66 h 81"/>
                <a:gd name="T34" fmla="*/ 95 w 95"/>
                <a:gd name="T35" fmla="*/ 66 h 81"/>
                <a:gd name="T36" fmla="*/ 73 w 95"/>
                <a:gd name="T37" fmla="*/ 59 h 81"/>
                <a:gd name="T38" fmla="*/ 55 w 95"/>
                <a:gd name="T39" fmla="*/ 51 h 81"/>
                <a:gd name="T40" fmla="*/ 40 w 95"/>
                <a:gd name="T41" fmla="*/ 40 h 81"/>
                <a:gd name="T42" fmla="*/ 29 w 95"/>
                <a:gd name="T43" fmla="*/ 29 h 81"/>
                <a:gd name="T44" fmla="*/ 14 w 95"/>
                <a:gd name="T45" fmla="*/ 11 h 81"/>
                <a:gd name="T46" fmla="*/ 7 w 95"/>
                <a:gd name="T47" fmla="*/ 4 h 81"/>
                <a:gd name="T48" fmla="*/ 7 w 95"/>
                <a:gd name="T49" fmla="*/ 4 h 81"/>
                <a:gd name="T50" fmla="*/ 7 w 95"/>
                <a:gd name="T51" fmla="*/ 0 h 81"/>
                <a:gd name="T52" fmla="*/ 3 w 95"/>
                <a:gd name="T53" fmla="*/ 0 h 81"/>
                <a:gd name="T54" fmla="*/ 3 w 95"/>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81">
                  <a:moveTo>
                    <a:pt x="3" y="0"/>
                  </a:moveTo>
                  <a:lnTo>
                    <a:pt x="3" y="0"/>
                  </a:lnTo>
                  <a:lnTo>
                    <a:pt x="0" y="4"/>
                  </a:lnTo>
                  <a:lnTo>
                    <a:pt x="3" y="7"/>
                  </a:lnTo>
                  <a:lnTo>
                    <a:pt x="3" y="7"/>
                  </a:lnTo>
                  <a:lnTo>
                    <a:pt x="7" y="18"/>
                  </a:lnTo>
                  <a:lnTo>
                    <a:pt x="18" y="37"/>
                  </a:lnTo>
                  <a:lnTo>
                    <a:pt x="29" y="51"/>
                  </a:lnTo>
                  <a:lnTo>
                    <a:pt x="44" y="62"/>
                  </a:lnTo>
                  <a:lnTo>
                    <a:pt x="62" y="73"/>
                  </a:lnTo>
                  <a:lnTo>
                    <a:pt x="84" y="81"/>
                  </a:lnTo>
                  <a:lnTo>
                    <a:pt x="84" y="81"/>
                  </a:lnTo>
                  <a:lnTo>
                    <a:pt x="88" y="77"/>
                  </a:lnTo>
                  <a:lnTo>
                    <a:pt x="91" y="73"/>
                  </a:lnTo>
                  <a:lnTo>
                    <a:pt x="91" y="73"/>
                  </a:lnTo>
                  <a:lnTo>
                    <a:pt x="95" y="70"/>
                  </a:lnTo>
                  <a:lnTo>
                    <a:pt x="95" y="66"/>
                  </a:lnTo>
                  <a:lnTo>
                    <a:pt x="95" y="66"/>
                  </a:lnTo>
                  <a:lnTo>
                    <a:pt x="73" y="59"/>
                  </a:lnTo>
                  <a:lnTo>
                    <a:pt x="55" y="51"/>
                  </a:lnTo>
                  <a:lnTo>
                    <a:pt x="40" y="40"/>
                  </a:lnTo>
                  <a:lnTo>
                    <a:pt x="29" y="29"/>
                  </a:lnTo>
                  <a:lnTo>
                    <a:pt x="14" y="11"/>
                  </a:lnTo>
                  <a:lnTo>
                    <a:pt x="7" y="4"/>
                  </a:lnTo>
                  <a:lnTo>
                    <a:pt x="7" y="4"/>
                  </a:lnTo>
                  <a:lnTo>
                    <a:pt x="7" y="0"/>
                  </a:lnTo>
                  <a:lnTo>
                    <a:pt x="3" y="0"/>
                  </a:lnTo>
                  <a:lnTo>
                    <a:pt x="3"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9"/>
            <p:cNvSpPr>
              <a:spLocks/>
            </p:cNvSpPr>
            <p:nvPr/>
          </p:nvSpPr>
          <p:spPr bwMode="auto">
            <a:xfrm>
              <a:off x="3862" y="1807"/>
              <a:ext cx="41" cy="111"/>
            </a:xfrm>
            <a:custGeom>
              <a:avLst/>
              <a:gdLst>
                <a:gd name="T0" fmla="*/ 37 w 41"/>
                <a:gd name="T1" fmla="*/ 0 h 111"/>
                <a:gd name="T2" fmla="*/ 37 w 41"/>
                <a:gd name="T3" fmla="*/ 0 h 111"/>
                <a:gd name="T4" fmla="*/ 33 w 41"/>
                <a:gd name="T5" fmla="*/ 0 h 111"/>
                <a:gd name="T6" fmla="*/ 33 w 41"/>
                <a:gd name="T7" fmla="*/ 0 h 111"/>
                <a:gd name="T8" fmla="*/ 0 w 41"/>
                <a:gd name="T9" fmla="*/ 103 h 111"/>
                <a:gd name="T10" fmla="*/ 0 w 41"/>
                <a:gd name="T11" fmla="*/ 103 h 111"/>
                <a:gd name="T12" fmla="*/ 8 w 41"/>
                <a:gd name="T13" fmla="*/ 111 h 111"/>
                <a:gd name="T14" fmla="*/ 41 w 41"/>
                <a:gd name="T15" fmla="*/ 4 h 111"/>
                <a:gd name="T16" fmla="*/ 41 w 41"/>
                <a:gd name="T17" fmla="*/ 4 h 111"/>
                <a:gd name="T18" fmla="*/ 41 w 41"/>
                <a:gd name="T19" fmla="*/ 0 h 111"/>
                <a:gd name="T20" fmla="*/ 37 w 41"/>
                <a:gd name="T21" fmla="*/ 0 h 111"/>
                <a:gd name="T22" fmla="*/ 37 w 41"/>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1">
                  <a:moveTo>
                    <a:pt x="37" y="0"/>
                  </a:moveTo>
                  <a:lnTo>
                    <a:pt x="37" y="0"/>
                  </a:lnTo>
                  <a:lnTo>
                    <a:pt x="33" y="0"/>
                  </a:lnTo>
                  <a:lnTo>
                    <a:pt x="33" y="0"/>
                  </a:lnTo>
                  <a:lnTo>
                    <a:pt x="0" y="103"/>
                  </a:lnTo>
                  <a:lnTo>
                    <a:pt x="0" y="103"/>
                  </a:lnTo>
                  <a:lnTo>
                    <a:pt x="8" y="111"/>
                  </a:lnTo>
                  <a:lnTo>
                    <a:pt x="41" y="4"/>
                  </a:lnTo>
                  <a:lnTo>
                    <a:pt x="41" y="4"/>
                  </a:lnTo>
                  <a:lnTo>
                    <a:pt x="41" y="0"/>
                  </a:lnTo>
                  <a:lnTo>
                    <a:pt x="37" y="0"/>
                  </a:lnTo>
                  <a:lnTo>
                    <a:pt x="37" y="0"/>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0"/>
            <p:cNvSpPr>
              <a:spLocks/>
            </p:cNvSpPr>
            <p:nvPr/>
          </p:nvSpPr>
          <p:spPr bwMode="auto">
            <a:xfrm>
              <a:off x="4259" y="2189"/>
              <a:ext cx="330" cy="165"/>
            </a:xfrm>
            <a:custGeom>
              <a:avLst/>
              <a:gdLst>
                <a:gd name="T0" fmla="*/ 44 w 330"/>
                <a:gd name="T1" fmla="*/ 154 h 165"/>
                <a:gd name="T2" fmla="*/ 44 w 330"/>
                <a:gd name="T3" fmla="*/ 154 h 165"/>
                <a:gd name="T4" fmla="*/ 88 w 330"/>
                <a:gd name="T5" fmla="*/ 162 h 165"/>
                <a:gd name="T6" fmla="*/ 135 w 330"/>
                <a:gd name="T7" fmla="*/ 165 h 165"/>
                <a:gd name="T8" fmla="*/ 194 w 330"/>
                <a:gd name="T9" fmla="*/ 165 h 165"/>
                <a:gd name="T10" fmla="*/ 194 w 330"/>
                <a:gd name="T11" fmla="*/ 165 h 165"/>
                <a:gd name="T12" fmla="*/ 201 w 330"/>
                <a:gd name="T13" fmla="*/ 165 h 165"/>
                <a:gd name="T14" fmla="*/ 201 w 330"/>
                <a:gd name="T15" fmla="*/ 165 h 165"/>
                <a:gd name="T16" fmla="*/ 231 w 330"/>
                <a:gd name="T17" fmla="*/ 154 h 165"/>
                <a:gd name="T18" fmla="*/ 275 w 330"/>
                <a:gd name="T19" fmla="*/ 140 h 165"/>
                <a:gd name="T20" fmla="*/ 312 w 330"/>
                <a:gd name="T21" fmla="*/ 118 h 165"/>
                <a:gd name="T22" fmla="*/ 323 w 330"/>
                <a:gd name="T23" fmla="*/ 110 h 165"/>
                <a:gd name="T24" fmla="*/ 330 w 330"/>
                <a:gd name="T25" fmla="*/ 99 h 165"/>
                <a:gd name="T26" fmla="*/ 330 w 330"/>
                <a:gd name="T27" fmla="*/ 99 h 165"/>
                <a:gd name="T28" fmla="*/ 330 w 330"/>
                <a:gd name="T29" fmla="*/ 88 h 165"/>
                <a:gd name="T30" fmla="*/ 323 w 330"/>
                <a:gd name="T31" fmla="*/ 70 h 165"/>
                <a:gd name="T32" fmla="*/ 304 w 330"/>
                <a:gd name="T33" fmla="*/ 41 h 165"/>
                <a:gd name="T34" fmla="*/ 271 w 330"/>
                <a:gd name="T35" fmla="*/ 0 h 165"/>
                <a:gd name="T36" fmla="*/ 271 w 330"/>
                <a:gd name="T37" fmla="*/ 0 h 165"/>
                <a:gd name="T38" fmla="*/ 260 w 330"/>
                <a:gd name="T39" fmla="*/ 0 h 165"/>
                <a:gd name="T40" fmla="*/ 223 w 330"/>
                <a:gd name="T41" fmla="*/ 0 h 165"/>
                <a:gd name="T42" fmla="*/ 179 w 330"/>
                <a:gd name="T43" fmla="*/ 7 h 165"/>
                <a:gd name="T44" fmla="*/ 154 w 330"/>
                <a:gd name="T45" fmla="*/ 15 h 165"/>
                <a:gd name="T46" fmla="*/ 128 w 330"/>
                <a:gd name="T47" fmla="*/ 26 h 165"/>
                <a:gd name="T48" fmla="*/ 128 w 330"/>
                <a:gd name="T49" fmla="*/ 26 h 165"/>
                <a:gd name="T50" fmla="*/ 91 w 330"/>
                <a:gd name="T51" fmla="*/ 41 h 165"/>
                <a:gd name="T52" fmla="*/ 58 w 330"/>
                <a:gd name="T53" fmla="*/ 55 h 165"/>
                <a:gd name="T54" fmla="*/ 29 w 330"/>
                <a:gd name="T55" fmla="*/ 66 h 165"/>
                <a:gd name="T56" fmla="*/ 11 w 330"/>
                <a:gd name="T57" fmla="*/ 77 h 165"/>
                <a:gd name="T58" fmla="*/ 3 w 330"/>
                <a:gd name="T59" fmla="*/ 81 h 165"/>
                <a:gd name="T60" fmla="*/ 0 w 330"/>
                <a:gd name="T61" fmla="*/ 88 h 165"/>
                <a:gd name="T62" fmla="*/ 0 w 330"/>
                <a:gd name="T63" fmla="*/ 96 h 165"/>
                <a:gd name="T64" fmla="*/ 0 w 330"/>
                <a:gd name="T65" fmla="*/ 103 h 165"/>
                <a:gd name="T66" fmla="*/ 7 w 330"/>
                <a:gd name="T67" fmla="*/ 114 h 165"/>
                <a:gd name="T68" fmla="*/ 14 w 330"/>
                <a:gd name="T69" fmla="*/ 125 h 165"/>
                <a:gd name="T70" fmla="*/ 44 w 330"/>
                <a:gd name="T71" fmla="*/ 154 h 165"/>
                <a:gd name="T72" fmla="*/ 44 w 330"/>
                <a:gd name="T73"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165">
                  <a:moveTo>
                    <a:pt x="44" y="154"/>
                  </a:moveTo>
                  <a:lnTo>
                    <a:pt x="44" y="154"/>
                  </a:lnTo>
                  <a:lnTo>
                    <a:pt x="88" y="162"/>
                  </a:lnTo>
                  <a:lnTo>
                    <a:pt x="135" y="165"/>
                  </a:lnTo>
                  <a:lnTo>
                    <a:pt x="194" y="165"/>
                  </a:lnTo>
                  <a:lnTo>
                    <a:pt x="194" y="165"/>
                  </a:lnTo>
                  <a:lnTo>
                    <a:pt x="201" y="165"/>
                  </a:lnTo>
                  <a:lnTo>
                    <a:pt x="201" y="165"/>
                  </a:lnTo>
                  <a:lnTo>
                    <a:pt x="231" y="154"/>
                  </a:lnTo>
                  <a:lnTo>
                    <a:pt x="275" y="140"/>
                  </a:lnTo>
                  <a:lnTo>
                    <a:pt x="312" y="118"/>
                  </a:lnTo>
                  <a:lnTo>
                    <a:pt x="323" y="110"/>
                  </a:lnTo>
                  <a:lnTo>
                    <a:pt x="330" y="99"/>
                  </a:lnTo>
                  <a:lnTo>
                    <a:pt x="330" y="99"/>
                  </a:lnTo>
                  <a:lnTo>
                    <a:pt x="330" y="88"/>
                  </a:lnTo>
                  <a:lnTo>
                    <a:pt x="323" y="70"/>
                  </a:lnTo>
                  <a:lnTo>
                    <a:pt x="304" y="41"/>
                  </a:lnTo>
                  <a:lnTo>
                    <a:pt x="271" y="0"/>
                  </a:lnTo>
                  <a:lnTo>
                    <a:pt x="271" y="0"/>
                  </a:lnTo>
                  <a:lnTo>
                    <a:pt x="260" y="0"/>
                  </a:lnTo>
                  <a:lnTo>
                    <a:pt x="223" y="0"/>
                  </a:lnTo>
                  <a:lnTo>
                    <a:pt x="179" y="7"/>
                  </a:lnTo>
                  <a:lnTo>
                    <a:pt x="154" y="15"/>
                  </a:lnTo>
                  <a:lnTo>
                    <a:pt x="128" y="26"/>
                  </a:lnTo>
                  <a:lnTo>
                    <a:pt x="128" y="26"/>
                  </a:lnTo>
                  <a:lnTo>
                    <a:pt x="91" y="41"/>
                  </a:lnTo>
                  <a:lnTo>
                    <a:pt x="58" y="55"/>
                  </a:lnTo>
                  <a:lnTo>
                    <a:pt x="29" y="66"/>
                  </a:lnTo>
                  <a:lnTo>
                    <a:pt x="11" y="77"/>
                  </a:lnTo>
                  <a:lnTo>
                    <a:pt x="3" y="81"/>
                  </a:lnTo>
                  <a:lnTo>
                    <a:pt x="0" y="88"/>
                  </a:lnTo>
                  <a:lnTo>
                    <a:pt x="0" y="96"/>
                  </a:lnTo>
                  <a:lnTo>
                    <a:pt x="0" y="103"/>
                  </a:lnTo>
                  <a:lnTo>
                    <a:pt x="7" y="114"/>
                  </a:lnTo>
                  <a:lnTo>
                    <a:pt x="14" y="125"/>
                  </a:lnTo>
                  <a:lnTo>
                    <a:pt x="44" y="154"/>
                  </a:lnTo>
                  <a:lnTo>
                    <a:pt x="44" y="15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1"/>
            <p:cNvSpPr>
              <a:spLocks/>
            </p:cNvSpPr>
            <p:nvPr/>
          </p:nvSpPr>
          <p:spPr bwMode="auto">
            <a:xfrm>
              <a:off x="4196" y="2208"/>
              <a:ext cx="136" cy="168"/>
            </a:xfrm>
            <a:custGeom>
              <a:avLst/>
              <a:gdLst>
                <a:gd name="T0" fmla="*/ 136 w 136"/>
                <a:gd name="T1" fmla="*/ 157 h 168"/>
                <a:gd name="T2" fmla="*/ 125 w 136"/>
                <a:gd name="T3" fmla="*/ 18 h 168"/>
                <a:gd name="T4" fmla="*/ 8 w 136"/>
                <a:gd name="T5" fmla="*/ 0 h 168"/>
                <a:gd name="T6" fmla="*/ 0 w 136"/>
                <a:gd name="T7" fmla="*/ 168 h 168"/>
                <a:gd name="T8" fmla="*/ 136 w 136"/>
                <a:gd name="T9" fmla="*/ 157 h 168"/>
              </a:gdLst>
              <a:ahLst/>
              <a:cxnLst>
                <a:cxn ang="0">
                  <a:pos x="T0" y="T1"/>
                </a:cxn>
                <a:cxn ang="0">
                  <a:pos x="T2" y="T3"/>
                </a:cxn>
                <a:cxn ang="0">
                  <a:pos x="T4" y="T5"/>
                </a:cxn>
                <a:cxn ang="0">
                  <a:pos x="T6" y="T7"/>
                </a:cxn>
                <a:cxn ang="0">
                  <a:pos x="T8" y="T9"/>
                </a:cxn>
              </a:cxnLst>
              <a:rect l="0" t="0" r="r" b="b"/>
              <a:pathLst>
                <a:path w="136" h="168">
                  <a:moveTo>
                    <a:pt x="136" y="157"/>
                  </a:moveTo>
                  <a:lnTo>
                    <a:pt x="125" y="18"/>
                  </a:lnTo>
                  <a:lnTo>
                    <a:pt x="8" y="0"/>
                  </a:lnTo>
                  <a:lnTo>
                    <a:pt x="0" y="168"/>
                  </a:lnTo>
                  <a:lnTo>
                    <a:pt x="136"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2"/>
            <p:cNvSpPr>
              <a:spLocks/>
            </p:cNvSpPr>
            <p:nvPr/>
          </p:nvSpPr>
          <p:spPr bwMode="auto">
            <a:xfrm>
              <a:off x="4295" y="2340"/>
              <a:ext cx="19" cy="18"/>
            </a:xfrm>
            <a:custGeom>
              <a:avLst/>
              <a:gdLst>
                <a:gd name="T0" fmla="*/ 4 w 19"/>
                <a:gd name="T1" fmla="*/ 0 h 18"/>
                <a:gd name="T2" fmla="*/ 4 w 19"/>
                <a:gd name="T3" fmla="*/ 0 h 18"/>
                <a:gd name="T4" fmla="*/ 11 w 19"/>
                <a:gd name="T5" fmla="*/ 0 h 18"/>
                <a:gd name="T6" fmla="*/ 19 w 19"/>
                <a:gd name="T7" fmla="*/ 3 h 18"/>
                <a:gd name="T8" fmla="*/ 19 w 19"/>
                <a:gd name="T9" fmla="*/ 3 h 18"/>
                <a:gd name="T10" fmla="*/ 19 w 19"/>
                <a:gd name="T11" fmla="*/ 11 h 18"/>
                <a:gd name="T12" fmla="*/ 15 w 19"/>
                <a:gd name="T13" fmla="*/ 14 h 18"/>
                <a:gd name="T14" fmla="*/ 15 w 19"/>
                <a:gd name="T15" fmla="*/ 14 h 18"/>
                <a:gd name="T16" fmla="*/ 8 w 19"/>
                <a:gd name="T17" fmla="*/ 18 h 18"/>
                <a:gd name="T18" fmla="*/ 0 w 19"/>
                <a:gd name="T19" fmla="*/ 11 h 18"/>
                <a:gd name="T20" fmla="*/ 0 w 19"/>
                <a:gd name="T21" fmla="*/ 11 h 18"/>
                <a:gd name="T22" fmla="*/ 0 w 19"/>
                <a:gd name="T23" fmla="*/ 7 h 18"/>
                <a:gd name="T24" fmla="*/ 4 w 19"/>
                <a:gd name="T25" fmla="*/ 0 h 18"/>
                <a:gd name="T26" fmla="*/ 4 w 1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4" y="0"/>
                  </a:moveTo>
                  <a:lnTo>
                    <a:pt x="4" y="0"/>
                  </a:lnTo>
                  <a:lnTo>
                    <a:pt x="11" y="0"/>
                  </a:lnTo>
                  <a:lnTo>
                    <a:pt x="19" y="3"/>
                  </a:lnTo>
                  <a:lnTo>
                    <a:pt x="19" y="3"/>
                  </a:lnTo>
                  <a:lnTo>
                    <a:pt x="19" y="11"/>
                  </a:lnTo>
                  <a:lnTo>
                    <a:pt x="15" y="14"/>
                  </a:lnTo>
                  <a:lnTo>
                    <a:pt x="15" y="14"/>
                  </a:lnTo>
                  <a:lnTo>
                    <a:pt x="8" y="18"/>
                  </a:lnTo>
                  <a:lnTo>
                    <a:pt x="0" y="11"/>
                  </a:lnTo>
                  <a:lnTo>
                    <a:pt x="0" y="11"/>
                  </a:lnTo>
                  <a:lnTo>
                    <a:pt x="0" y="7"/>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3"/>
            <p:cNvSpPr>
              <a:spLocks/>
            </p:cNvSpPr>
            <p:nvPr/>
          </p:nvSpPr>
          <p:spPr bwMode="auto">
            <a:xfrm>
              <a:off x="4475" y="2171"/>
              <a:ext cx="96" cy="48"/>
            </a:xfrm>
            <a:custGeom>
              <a:avLst/>
              <a:gdLst>
                <a:gd name="T0" fmla="*/ 0 w 96"/>
                <a:gd name="T1" fmla="*/ 22 h 48"/>
                <a:gd name="T2" fmla="*/ 0 w 96"/>
                <a:gd name="T3" fmla="*/ 22 h 48"/>
                <a:gd name="T4" fmla="*/ 30 w 96"/>
                <a:gd name="T5" fmla="*/ 18 h 48"/>
                <a:gd name="T6" fmla="*/ 55 w 96"/>
                <a:gd name="T7" fmla="*/ 14 h 48"/>
                <a:gd name="T8" fmla="*/ 81 w 96"/>
                <a:gd name="T9" fmla="*/ 3 h 48"/>
                <a:gd name="T10" fmla="*/ 81 w 96"/>
                <a:gd name="T11" fmla="*/ 3 h 48"/>
                <a:gd name="T12" fmla="*/ 88 w 96"/>
                <a:gd name="T13" fmla="*/ 0 h 48"/>
                <a:gd name="T14" fmla="*/ 92 w 96"/>
                <a:gd name="T15" fmla="*/ 0 h 48"/>
                <a:gd name="T16" fmla="*/ 96 w 96"/>
                <a:gd name="T17" fmla="*/ 7 h 48"/>
                <a:gd name="T18" fmla="*/ 96 w 96"/>
                <a:gd name="T19" fmla="*/ 14 h 48"/>
                <a:gd name="T20" fmla="*/ 92 w 96"/>
                <a:gd name="T21" fmla="*/ 25 h 48"/>
                <a:gd name="T22" fmla="*/ 85 w 96"/>
                <a:gd name="T23" fmla="*/ 37 h 48"/>
                <a:gd name="T24" fmla="*/ 81 w 96"/>
                <a:gd name="T25" fmla="*/ 44 h 48"/>
                <a:gd name="T26" fmla="*/ 70 w 96"/>
                <a:gd name="T27" fmla="*/ 48 h 48"/>
                <a:gd name="T28" fmla="*/ 70 w 96"/>
                <a:gd name="T29" fmla="*/ 48 h 48"/>
                <a:gd name="T30" fmla="*/ 59 w 96"/>
                <a:gd name="T31" fmla="*/ 48 h 48"/>
                <a:gd name="T32" fmla="*/ 48 w 96"/>
                <a:gd name="T33" fmla="*/ 44 h 48"/>
                <a:gd name="T34" fmla="*/ 26 w 96"/>
                <a:gd name="T35" fmla="*/ 37 h 48"/>
                <a:gd name="T36" fmla="*/ 0 w 96"/>
                <a:gd name="T37" fmla="*/ 22 h 48"/>
                <a:gd name="T38" fmla="*/ 0 w 96"/>
                <a:gd name="T3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48">
                  <a:moveTo>
                    <a:pt x="0" y="22"/>
                  </a:moveTo>
                  <a:lnTo>
                    <a:pt x="0" y="22"/>
                  </a:lnTo>
                  <a:lnTo>
                    <a:pt x="30" y="18"/>
                  </a:lnTo>
                  <a:lnTo>
                    <a:pt x="55" y="14"/>
                  </a:lnTo>
                  <a:lnTo>
                    <a:pt x="81" y="3"/>
                  </a:lnTo>
                  <a:lnTo>
                    <a:pt x="81" y="3"/>
                  </a:lnTo>
                  <a:lnTo>
                    <a:pt x="88" y="0"/>
                  </a:lnTo>
                  <a:lnTo>
                    <a:pt x="92" y="0"/>
                  </a:lnTo>
                  <a:lnTo>
                    <a:pt x="96" y="7"/>
                  </a:lnTo>
                  <a:lnTo>
                    <a:pt x="96" y="14"/>
                  </a:lnTo>
                  <a:lnTo>
                    <a:pt x="92" y="25"/>
                  </a:lnTo>
                  <a:lnTo>
                    <a:pt x="85" y="37"/>
                  </a:lnTo>
                  <a:lnTo>
                    <a:pt x="81" y="44"/>
                  </a:lnTo>
                  <a:lnTo>
                    <a:pt x="70" y="48"/>
                  </a:lnTo>
                  <a:lnTo>
                    <a:pt x="70" y="48"/>
                  </a:lnTo>
                  <a:lnTo>
                    <a:pt x="59" y="48"/>
                  </a:lnTo>
                  <a:lnTo>
                    <a:pt x="48" y="44"/>
                  </a:lnTo>
                  <a:lnTo>
                    <a:pt x="26" y="37"/>
                  </a:lnTo>
                  <a:lnTo>
                    <a:pt x="0" y="22"/>
                  </a:lnTo>
                  <a:lnTo>
                    <a:pt x="0" y="2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4"/>
            <p:cNvSpPr>
              <a:spLocks/>
            </p:cNvSpPr>
            <p:nvPr/>
          </p:nvSpPr>
          <p:spPr bwMode="auto">
            <a:xfrm>
              <a:off x="3337" y="1422"/>
              <a:ext cx="940" cy="973"/>
            </a:xfrm>
            <a:custGeom>
              <a:avLst/>
              <a:gdLst>
                <a:gd name="T0" fmla="*/ 4 w 940"/>
                <a:gd name="T1" fmla="*/ 209 h 973"/>
                <a:gd name="T2" fmla="*/ 4 w 940"/>
                <a:gd name="T3" fmla="*/ 209 h 973"/>
                <a:gd name="T4" fmla="*/ 48 w 940"/>
                <a:gd name="T5" fmla="*/ 327 h 973"/>
                <a:gd name="T6" fmla="*/ 155 w 940"/>
                <a:gd name="T7" fmla="*/ 587 h 973"/>
                <a:gd name="T8" fmla="*/ 213 w 940"/>
                <a:gd name="T9" fmla="*/ 723 h 973"/>
                <a:gd name="T10" fmla="*/ 268 w 940"/>
                <a:gd name="T11" fmla="*/ 844 h 973"/>
                <a:gd name="T12" fmla="*/ 290 w 940"/>
                <a:gd name="T13" fmla="*/ 896 h 973"/>
                <a:gd name="T14" fmla="*/ 312 w 940"/>
                <a:gd name="T15" fmla="*/ 932 h 973"/>
                <a:gd name="T16" fmla="*/ 331 w 940"/>
                <a:gd name="T17" fmla="*/ 958 h 973"/>
                <a:gd name="T18" fmla="*/ 338 w 940"/>
                <a:gd name="T19" fmla="*/ 962 h 973"/>
                <a:gd name="T20" fmla="*/ 342 w 940"/>
                <a:gd name="T21" fmla="*/ 965 h 973"/>
                <a:gd name="T22" fmla="*/ 342 w 940"/>
                <a:gd name="T23" fmla="*/ 965 h 973"/>
                <a:gd name="T24" fmla="*/ 441 w 940"/>
                <a:gd name="T25" fmla="*/ 969 h 973"/>
                <a:gd name="T26" fmla="*/ 621 w 940"/>
                <a:gd name="T27" fmla="*/ 973 h 973"/>
                <a:gd name="T28" fmla="*/ 925 w 940"/>
                <a:gd name="T29" fmla="*/ 973 h 973"/>
                <a:gd name="T30" fmla="*/ 925 w 940"/>
                <a:gd name="T31" fmla="*/ 973 h 973"/>
                <a:gd name="T32" fmla="*/ 929 w 940"/>
                <a:gd name="T33" fmla="*/ 969 h 973"/>
                <a:gd name="T34" fmla="*/ 933 w 940"/>
                <a:gd name="T35" fmla="*/ 962 h 973"/>
                <a:gd name="T36" fmla="*/ 936 w 940"/>
                <a:gd name="T37" fmla="*/ 951 h 973"/>
                <a:gd name="T38" fmla="*/ 940 w 940"/>
                <a:gd name="T39" fmla="*/ 771 h 973"/>
                <a:gd name="T40" fmla="*/ 503 w 940"/>
                <a:gd name="T41" fmla="*/ 752 h 973"/>
                <a:gd name="T42" fmla="*/ 503 w 940"/>
                <a:gd name="T43" fmla="*/ 752 h 973"/>
                <a:gd name="T44" fmla="*/ 422 w 940"/>
                <a:gd name="T45" fmla="*/ 532 h 973"/>
                <a:gd name="T46" fmla="*/ 397 w 940"/>
                <a:gd name="T47" fmla="*/ 459 h 973"/>
                <a:gd name="T48" fmla="*/ 353 w 940"/>
                <a:gd name="T49" fmla="*/ 363 h 973"/>
                <a:gd name="T50" fmla="*/ 353 w 940"/>
                <a:gd name="T51" fmla="*/ 363 h 973"/>
                <a:gd name="T52" fmla="*/ 334 w 940"/>
                <a:gd name="T53" fmla="*/ 319 h 973"/>
                <a:gd name="T54" fmla="*/ 320 w 940"/>
                <a:gd name="T55" fmla="*/ 283 h 973"/>
                <a:gd name="T56" fmla="*/ 301 w 940"/>
                <a:gd name="T57" fmla="*/ 213 h 973"/>
                <a:gd name="T58" fmla="*/ 290 w 940"/>
                <a:gd name="T59" fmla="*/ 154 h 973"/>
                <a:gd name="T60" fmla="*/ 283 w 940"/>
                <a:gd name="T61" fmla="*/ 132 h 973"/>
                <a:gd name="T62" fmla="*/ 276 w 940"/>
                <a:gd name="T63" fmla="*/ 110 h 973"/>
                <a:gd name="T64" fmla="*/ 276 w 940"/>
                <a:gd name="T65" fmla="*/ 110 h 973"/>
                <a:gd name="T66" fmla="*/ 254 w 940"/>
                <a:gd name="T67" fmla="*/ 77 h 973"/>
                <a:gd name="T68" fmla="*/ 228 w 940"/>
                <a:gd name="T69" fmla="*/ 48 h 973"/>
                <a:gd name="T70" fmla="*/ 206 w 940"/>
                <a:gd name="T71" fmla="*/ 26 h 973"/>
                <a:gd name="T72" fmla="*/ 180 w 940"/>
                <a:gd name="T73" fmla="*/ 11 h 973"/>
                <a:gd name="T74" fmla="*/ 155 w 940"/>
                <a:gd name="T75" fmla="*/ 4 h 973"/>
                <a:gd name="T76" fmla="*/ 129 w 940"/>
                <a:gd name="T77" fmla="*/ 0 h 973"/>
                <a:gd name="T78" fmla="*/ 107 w 940"/>
                <a:gd name="T79" fmla="*/ 4 h 973"/>
                <a:gd name="T80" fmla="*/ 81 w 940"/>
                <a:gd name="T81" fmla="*/ 11 h 973"/>
                <a:gd name="T82" fmla="*/ 63 w 940"/>
                <a:gd name="T83" fmla="*/ 26 h 973"/>
                <a:gd name="T84" fmla="*/ 44 w 940"/>
                <a:gd name="T85" fmla="*/ 40 h 973"/>
                <a:gd name="T86" fmla="*/ 26 w 940"/>
                <a:gd name="T87" fmla="*/ 62 h 973"/>
                <a:gd name="T88" fmla="*/ 15 w 940"/>
                <a:gd name="T89" fmla="*/ 88 h 973"/>
                <a:gd name="T90" fmla="*/ 4 w 940"/>
                <a:gd name="T91" fmla="*/ 114 h 973"/>
                <a:gd name="T92" fmla="*/ 0 w 940"/>
                <a:gd name="T93" fmla="*/ 143 h 973"/>
                <a:gd name="T94" fmla="*/ 0 w 940"/>
                <a:gd name="T95" fmla="*/ 176 h 973"/>
                <a:gd name="T96" fmla="*/ 4 w 940"/>
                <a:gd name="T97" fmla="*/ 209 h 973"/>
                <a:gd name="T98" fmla="*/ 4 w 940"/>
                <a:gd name="T99" fmla="*/ 2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0" h="973">
                  <a:moveTo>
                    <a:pt x="4" y="209"/>
                  </a:moveTo>
                  <a:lnTo>
                    <a:pt x="4" y="209"/>
                  </a:lnTo>
                  <a:lnTo>
                    <a:pt x="48" y="327"/>
                  </a:lnTo>
                  <a:lnTo>
                    <a:pt x="155" y="587"/>
                  </a:lnTo>
                  <a:lnTo>
                    <a:pt x="213" y="723"/>
                  </a:lnTo>
                  <a:lnTo>
                    <a:pt x="268" y="844"/>
                  </a:lnTo>
                  <a:lnTo>
                    <a:pt x="290" y="896"/>
                  </a:lnTo>
                  <a:lnTo>
                    <a:pt x="312" y="932"/>
                  </a:lnTo>
                  <a:lnTo>
                    <a:pt x="331" y="958"/>
                  </a:lnTo>
                  <a:lnTo>
                    <a:pt x="338" y="962"/>
                  </a:lnTo>
                  <a:lnTo>
                    <a:pt x="342" y="965"/>
                  </a:lnTo>
                  <a:lnTo>
                    <a:pt x="342" y="965"/>
                  </a:lnTo>
                  <a:lnTo>
                    <a:pt x="441" y="969"/>
                  </a:lnTo>
                  <a:lnTo>
                    <a:pt x="621" y="973"/>
                  </a:lnTo>
                  <a:lnTo>
                    <a:pt x="925" y="973"/>
                  </a:lnTo>
                  <a:lnTo>
                    <a:pt x="925" y="973"/>
                  </a:lnTo>
                  <a:lnTo>
                    <a:pt x="929" y="969"/>
                  </a:lnTo>
                  <a:lnTo>
                    <a:pt x="933" y="962"/>
                  </a:lnTo>
                  <a:lnTo>
                    <a:pt x="936" y="951"/>
                  </a:lnTo>
                  <a:lnTo>
                    <a:pt x="940" y="771"/>
                  </a:lnTo>
                  <a:lnTo>
                    <a:pt x="503" y="752"/>
                  </a:lnTo>
                  <a:lnTo>
                    <a:pt x="503" y="752"/>
                  </a:lnTo>
                  <a:lnTo>
                    <a:pt x="422" y="532"/>
                  </a:lnTo>
                  <a:lnTo>
                    <a:pt x="397" y="459"/>
                  </a:lnTo>
                  <a:lnTo>
                    <a:pt x="353" y="363"/>
                  </a:lnTo>
                  <a:lnTo>
                    <a:pt x="353" y="363"/>
                  </a:lnTo>
                  <a:lnTo>
                    <a:pt x="334" y="319"/>
                  </a:lnTo>
                  <a:lnTo>
                    <a:pt x="320" y="283"/>
                  </a:lnTo>
                  <a:lnTo>
                    <a:pt x="301" y="213"/>
                  </a:lnTo>
                  <a:lnTo>
                    <a:pt x="290" y="154"/>
                  </a:lnTo>
                  <a:lnTo>
                    <a:pt x="283" y="132"/>
                  </a:lnTo>
                  <a:lnTo>
                    <a:pt x="276" y="110"/>
                  </a:lnTo>
                  <a:lnTo>
                    <a:pt x="276" y="110"/>
                  </a:lnTo>
                  <a:lnTo>
                    <a:pt x="254" y="77"/>
                  </a:lnTo>
                  <a:lnTo>
                    <a:pt x="228" y="48"/>
                  </a:lnTo>
                  <a:lnTo>
                    <a:pt x="206" y="26"/>
                  </a:lnTo>
                  <a:lnTo>
                    <a:pt x="180" y="11"/>
                  </a:lnTo>
                  <a:lnTo>
                    <a:pt x="155" y="4"/>
                  </a:lnTo>
                  <a:lnTo>
                    <a:pt x="129" y="0"/>
                  </a:lnTo>
                  <a:lnTo>
                    <a:pt x="107" y="4"/>
                  </a:lnTo>
                  <a:lnTo>
                    <a:pt x="81" y="11"/>
                  </a:lnTo>
                  <a:lnTo>
                    <a:pt x="63" y="26"/>
                  </a:lnTo>
                  <a:lnTo>
                    <a:pt x="44" y="40"/>
                  </a:lnTo>
                  <a:lnTo>
                    <a:pt x="26" y="62"/>
                  </a:lnTo>
                  <a:lnTo>
                    <a:pt x="15" y="88"/>
                  </a:lnTo>
                  <a:lnTo>
                    <a:pt x="4" y="114"/>
                  </a:lnTo>
                  <a:lnTo>
                    <a:pt x="0" y="143"/>
                  </a:lnTo>
                  <a:lnTo>
                    <a:pt x="0" y="176"/>
                  </a:lnTo>
                  <a:lnTo>
                    <a:pt x="4" y="209"/>
                  </a:lnTo>
                  <a:lnTo>
                    <a:pt x="4" y="209"/>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5"/>
            <p:cNvSpPr>
              <a:spLocks/>
            </p:cNvSpPr>
            <p:nvPr/>
          </p:nvSpPr>
          <p:spPr bwMode="auto">
            <a:xfrm>
              <a:off x="3334" y="1576"/>
              <a:ext cx="275" cy="690"/>
            </a:xfrm>
            <a:custGeom>
              <a:avLst/>
              <a:gdLst>
                <a:gd name="T0" fmla="*/ 202 w 275"/>
                <a:gd name="T1" fmla="*/ 521 h 690"/>
                <a:gd name="T2" fmla="*/ 202 w 275"/>
                <a:gd name="T3" fmla="*/ 521 h 690"/>
                <a:gd name="T4" fmla="*/ 110 w 275"/>
                <a:gd name="T5" fmla="*/ 309 h 690"/>
                <a:gd name="T6" fmla="*/ 40 w 275"/>
                <a:gd name="T7" fmla="*/ 162 h 690"/>
                <a:gd name="T8" fmla="*/ 40 w 275"/>
                <a:gd name="T9" fmla="*/ 162 h 690"/>
                <a:gd name="T10" fmla="*/ 29 w 275"/>
                <a:gd name="T11" fmla="*/ 129 h 690"/>
                <a:gd name="T12" fmla="*/ 18 w 275"/>
                <a:gd name="T13" fmla="*/ 99 h 690"/>
                <a:gd name="T14" fmla="*/ 11 w 275"/>
                <a:gd name="T15" fmla="*/ 74 h 690"/>
                <a:gd name="T16" fmla="*/ 7 w 275"/>
                <a:gd name="T17" fmla="*/ 52 h 690"/>
                <a:gd name="T18" fmla="*/ 7 w 275"/>
                <a:gd name="T19" fmla="*/ 19 h 690"/>
                <a:gd name="T20" fmla="*/ 7 w 275"/>
                <a:gd name="T21" fmla="*/ 4 h 690"/>
                <a:gd name="T22" fmla="*/ 7 w 275"/>
                <a:gd name="T23" fmla="*/ 4 h 690"/>
                <a:gd name="T24" fmla="*/ 7 w 275"/>
                <a:gd name="T25" fmla="*/ 4 h 690"/>
                <a:gd name="T26" fmla="*/ 7 w 275"/>
                <a:gd name="T27" fmla="*/ 0 h 690"/>
                <a:gd name="T28" fmla="*/ 7 w 275"/>
                <a:gd name="T29" fmla="*/ 0 h 690"/>
                <a:gd name="T30" fmla="*/ 3 w 275"/>
                <a:gd name="T31" fmla="*/ 0 h 690"/>
                <a:gd name="T32" fmla="*/ 0 w 275"/>
                <a:gd name="T33" fmla="*/ 4 h 690"/>
                <a:gd name="T34" fmla="*/ 0 w 275"/>
                <a:gd name="T35" fmla="*/ 4 h 690"/>
                <a:gd name="T36" fmla="*/ 0 w 275"/>
                <a:gd name="T37" fmla="*/ 19 h 690"/>
                <a:gd name="T38" fmla="*/ 0 w 275"/>
                <a:gd name="T39" fmla="*/ 52 h 690"/>
                <a:gd name="T40" fmla="*/ 3 w 275"/>
                <a:gd name="T41" fmla="*/ 74 h 690"/>
                <a:gd name="T42" fmla="*/ 11 w 275"/>
                <a:gd name="T43" fmla="*/ 103 h 690"/>
                <a:gd name="T44" fmla="*/ 22 w 275"/>
                <a:gd name="T45" fmla="*/ 132 h 690"/>
                <a:gd name="T46" fmla="*/ 36 w 275"/>
                <a:gd name="T47" fmla="*/ 162 h 690"/>
                <a:gd name="T48" fmla="*/ 36 w 275"/>
                <a:gd name="T49" fmla="*/ 162 h 690"/>
                <a:gd name="T50" fmla="*/ 102 w 275"/>
                <a:gd name="T51" fmla="*/ 312 h 690"/>
                <a:gd name="T52" fmla="*/ 194 w 275"/>
                <a:gd name="T53" fmla="*/ 525 h 690"/>
                <a:gd name="T54" fmla="*/ 194 w 275"/>
                <a:gd name="T55" fmla="*/ 525 h 690"/>
                <a:gd name="T56" fmla="*/ 268 w 275"/>
                <a:gd name="T57" fmla="*/ 690 h 690"/>
                <a:gd name="T58" fmla="*/ 268 w 275"/>
                <a:gd name="T59" fmla="*/ 690 h 690"/>
                <a:gd name="T60" fmla="*/ 275 w 275"/>
                <a:gd name="T61" fmla="*/ 690 h 690"/>
                <a:gd name="T62" fmla="*/ 275 w 275"/>
                <a:gd name="T63" fmla="*/ 690 h 690"/>
                <a:gd name="T64" fmla="*/ 202 w 275"/>
                <a:gd name="T65" fmla="*/ 521 h 690"/>
                <a:gd name="T66" fmla="*/ 202 w 275"/>
                <a:gd name="T67" fmla="*/ 52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5" h="690">
                  <a:moveTo>
                    <a:pt x="202" y="521"/>
                  </a:moveTo>
                  <a:lnTo>
                    <a:pt x="202" y="521"/>
                  </a:lnTo>
                  <a:lnTo>
                    <a:pt x="110" y="309"/>
                  </a:lnTo>
                  <a:lnTo>
                    <a:pt x="40" y="162"/>
                  </a:lnTo>
                  <a:lnTo>
                    <a:pt x="40" y="162"/>
                  </a:lnTo>
                  <a:lnTo>
                    <a:pt x="29" y="129"/>
                  </a:lnTo>
                  <a:lnTo>
                    <a:pt x="18" y="99"/>
                  </a:lnTo>
                  <a:lnTo>
                    <a:pt x="11" y="74"/>
                  </a:lnTo>
                  <a:lnTo>
                    <a:pt x="7" y="52"/>
                  </a:lnTo>
                  <a:lnTo>
                    <a:pt x="7" y="19"/>
                  </a:lnTo>
                  <a:lnTo>
                    <a:pt x="7" y="4"/>
                  </a:lnTo>
                  <a:lnTo>
                    <a:pt x="7" y="4"/>
                  </a:lnTo>
                  <a:lnTo>
                    <a:pt x="7" y="4"/>
                  </a:lnTo>
                  <a:lnTo>
                    <a:pt x="7" y="0"/>
                  </a:lnTo>
                  <a:lnTo>
                    <a:pt x="7" y="0"/>
                  </a:lnTo>
                  <a:lnTo>
                    <a:pt x="3" y="0"/>
                  </a:lnTo>
                  <a:lnTo>
                    <a:pt x="0" y="4"/>
                  </a:lnTo>
                  <a:lnTo>
                    <a:pt x="0" y="4"/>
                  </a:lnTo>
                  <a:lnTo>
                    <a:pt x="0" y="19"/>
                  </a:lnTo>
                  <a:lnTo>
                    <a:pt x="0" y="52"/>
                  </a:lnTo>
                  <a:lnTo>
                    <a:pt x="3" y="74"/>
                  </a:lnTo>
                  <a:lnTo>
                    <a:pt x="11" y="103"/>
                  </a:lnTo>
                  <a:lnTo>
                    <a:pt x="22" y="132"/>
                  </a:lnTo>
                  <a:lnTo>
                    <a:pt x="36" y="162"/>
                  </a:lnTo>
                  <a:lnTo>
                    <a:pt x="36" y="162"/>
                  </a:lnTo>
                  <a:lnTo>
                    <a:pt x="102" y="312"/>
                  </a:lnTo>
                  <a:lnTo>
                    <a:pt x="194" y="525"/>
                  </a:lnTo>
                  <a:lnTo>
                    <a:pt x="194" y="525"/>
                  </a:lnTo>
                  <a:lnTo>
                    <a:pt x="268" y="690"/>
                  </a:lnTo>
                  <a:lnTo>
                    <a:pt x="268" y="690"/>
                  </a:lnTo>
                  <a:lnTo>
                    <a:pt x="275" y="690"/>
                  </a:lnTo>
                  <a:lnTo>
                    <a:pt x="275" y="690"/>
                  </a:lnTo>
                  <a:lnTo>
                    <a:pt x="202" y="521"/>
                  </a:lnTo>
                  <a:lnTo>
                    <a:pt x="202" y="521"/>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6"/>
            <p:cNvSpPr>
              <a:spLocks/>
            </p:cNvSpPr>
            <p:nvPr/>
          </p:nvSpPr>
          <p:spPr bwMode="auto">
            <a:xfrm>
              <a:off x="3312" y="1672"/>
              <a:ext cx="66" cy="77"/>
            </a:xfrm>
            <a:custGeom>
              <a:avLst/>
              <a:gdLst>
                <a:gd name="T0" fmla="*/ 0 w 66"/>
                <a:gd name="T1" fmla="*/ 3 h 77"/>
                <a:gd name="T2" fmla="*/ 0 w 66"/>
                <a:gd name="T3" fmla="*/ 3 h 77"/>
                <a:gd name="T4" fmla="*/ 0 w 66"/>
                <a:gd name="T5" fmla="*/ 3 h 77"/>
                <a:gd name="T6" fmla="*/ 0 w 66"/>
                <a:gd name="T7" fmla="*/ 7 h 77"/>
                <a:gd name="T8" fmla="*/ 58 w 66"/>
                <a:gd name="T9" fmla="*/ 77 h 77"/>
                <a:gd name="T10" fmla="*/ 58 w 66"/>
                <a:gd name="T11" fmla="*/ 77 h 77"/>
                <a:gd name="T12" fmla="*/ 62 w 66"/>
                <a:gd name="T13" fmla="*/ 77 h 77"/>
                <a:gd name="T14" fmla="*/ 66 w 66"/>
                <a:gd name="T15" fmla="*/ 77 h 77"/>
                <a:gd name="T16" fmla="*/ 66 w 66"/>
                <a:gd name="T17" fmla="*/ 77 h 77"/>
                <a:gd name="T18" fmla="*/ 66 w 66"/>
                <a:gd name="T19" fmla="*/ 73 h 77"/>
                <a:gd name="T20" fmla="*/ 66 w 66"/>
                <a:gd name="T21" fmla="*/ 69 h 77"/>
                <a:gd name="T22" fmla="*/ 7 w 66"/>
                <a:gd name="T23" fmla="*/ 3 h 77"/>
                <a:gd name="T24" fmla="*/ 7 w 66"/>
                <a:gd name="T25" fmla="*/ 3 h 77"/>
                <a:gd name="T26" fmla="*/ 3 w 66"/>
                <a:gd name="T27" fmla="*/ 0 h 77"/>
                <a:gd name="T28" fmla="*/ 0 w 66"/>
                <a:gd name="T29" fmla="*/ 3 h 77"/>
                <a:gd name="T30" fmla="*/ 0 w 66"/>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7">
                  <a:moveTo>
                    <a:pt x="0" y="3"/>
                  </a:moveTo>
                  <a:lnTo>
                    <a:pt x="0" y="3"/>
                  </a:lnTo>
                  <a:lnTo>
                    <a:pt x="0" y="3"/>
                  </a:lnTo>
                  <a:lnTo>
                    <a:pt x="0" y="7"/>
                  </a:lnTo>
                  <a:lnTo>
                    <a:pt x="58" y="77"/>
                  </a:lnTo>
                  <a:lnTo>
                    <a:pt x="58" y="77"/>
                  </a:lnTo>
                  <a:lnTo>
                    <a:pt x="62" y="77"/>
                  </a:lnTo>
                  <a:lnTo>
                    <a:pt x="66" y="77"/>
                  </a:lnTo>
                  <a:lnTo>
                    <a:pt x="66" y="77"/>
                  </a:lnTo>
                  <a:lnTo>
                    <a:pt x="66" y="73"/>
                  </a:lnTo>
                  <a:lnTo>
                    <a:pt x="66" y="69"/>
                  </a:lnTo>
                  <a:lnTo>
                    <a:pt x="7" y="3"/>
                  </a:lnTo>
                  <a:lnTo>
                    <a:pt x="7" y="3"/>
                  </a:lnTo>
                  <a:lnTo>
                    <a:pt x="3" y="0"/>
                  </a:lnTo>
                  <a:lnTo>
                    <a:pt x="0" y="3"/>
                  </a:lnTo>
                  <a:lnTo>
                    <a:pt x="0" y="3"/>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7"/>
            <p:cNvSpPr>
              <a:spLocks/>
            </p:cNvSpPr>
            <p:nvPr/>
          </p:nvSpPr>
          <p:spPr bwMode="auto">
            <a:xfrm>
              <a:off x="3477" y="1426"/>
              <a:ext cx="341" cy="682"/>
            </a:xfrm>
            <a:custGeom>
              <a:avLst/>
              <a:gdLst>
                <a:gd name="T0" fmla="*/ 139 w 341"/>
                <a:gd name="T1" fmla="*/ 106 h 682"/>
                <a:gd name="T2" fmla="*/ 139 w 341"/>
                <a:gd name="T3" fmla="*/ 106 h 682"/>
                <a:gd name="T4" fmla="*/ 125 w 341"/>
                <a:gd name="T5" fmla="*/ 73 h 682"/>
                <a:gd name="T6" fmla="*/ 106 w 341"/>
                <a:gd name="T7" fmla="*/ 51 h 682"/>
                <a:gd name="T8" fmla="*/ 84 w 341"/>
                <a:gd name="T9" fmla="*/ 29 h 682"/>
                <a:gd name="T10" fmla="*/ 62 w 341"/>
                <a:gd name="T11" fmla="*/ 18 h 682"/>
                <a:gd name="T12" fmla="*/ 40 w 341"/>
                <a:gd name="T13" fmla="*/ 7 h 682"/>
                <a:gd name="T14" fmla="*/ 22 w 341"/>
                <a:gd name="T15" fmla="*/ 3 h 682"/>
                <a:gd name="T16" fmla="*/ 7 w 341"/>
                <a:gd name="T17" fmla="*/ 0 h 682"/>
                <a:gd name="T18" fmla="*/ 7 w 341"/>
                <a:gd name="T19" fmla="*/ 0 h 682"/>
                <a:gd name="T20" fmla="*/ 4 w 341"/>
                <a:gd name="T21" fmla="*/ 0 h 682"/>
                <a:gd name="T22" fmla="*/ 0 w 341"/>
                <a:gd name="T23" fmla="*/ 3 h 682"/>
                <a:gd name="T24" fmla="*/ 0 w 341"/>
                <a:gd name="T25" fmla="*/ 3 h 682"/>
                <a:gd name="T26" fmla="*/ 4 w 341"/>
                <a:gd name="T27" fmla="*/ 3 h 682"/>
                <a:gd name="T28" fmla="*/ 4 w 341"/>
                <a:gd name="T29" fmla="*/ 7 h 682"/>
                <a:gd name="T30" fmla="*/ 4 w 341"/>
                <a:gd name="T31" fmla="*/ 7 h 682"/>
                <a:gd name="T32" fmla="*/ 22 w 341"/>
                <a:gd name="T33" fmla="*/ 11 h 682"/>
                <a:gd name="T34" fmla="*/ 37 w 341"/>
                <a:gd name="T35" fmla="*/ 14 h 682"/>
                <a:gd name="T36" fmla="*/ 59 w 341"/>
                <a:gd name="T37" fmla="*/ 25 h 682"/>
                <a:gd name="T38" fmla="*/ 81 w 341"/>
                <a:gd name="T39" fmla="*/ 36 h 682"/>
                <a:gd name="T40" fmla="*/ 99 w 341"/>
                <a:gd name="T41" fmla="*/ 55 h 682"/>
                <a:gd name="T42" fmla="*/ 117 w 341"/>
                <a:gd name="T43" fmla="*/ 81 h 682"/>
                <a:gd name="T44" fmla="*/ 132 w 341"/>
                <a:gd name="T45" fmla="*/ 110 h 682"/>
                <a:gd name="T46" fmla="*/ 132 w 341"/>
                <a:gd name="T47" fmla="*/ 110 h 682"/>
                <a:gd name="T48" fmla="*/ 220 w 341"/>
                <a:gd name="T49" fmla="*/ 363 h 682"/>
                <a:gd name="T50" fmla="*/ 338 w 341"/>
                <a:gd name="T51" fmla="*/ 682 h 682"/>
                <a:gd name="T52" fmla="*/ 338 w 341"/>
                <a:gd name="T53" fmla="*/ 682 h 682"/>
                <a:gd name="T54" fmla="*/ 341 w 341"/>
                <a:gd name="T55" fmla="*/ 664 h 682"/>
                <a:gd name="T56" fmla="*/ 341 w 341"/>
                <a:gd name="T57" fmla="*/ 664 h 682"/>
                <a:gd name="T58" fmla="*/ 227 w 341"/>
                <a:gd name="T59" fmla="*/ 352 h 682"/>
                <a:gd name="T60" fmla="*/ 139 w 341"/>
                <a:gd name="T61" fmla="*/ 106 h 682"/>
                <a:gd name="T62" fmla="*/ 139 w 341"/>
                <a:gd name="T63" fmla="*/ 1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82">
                  <a:moveTo>
                    <a:pt x="139" y="106"/>
                  </a:moveTo>
                  <a:lnTo>
                    <a:pt x="139" y="106"/>
                  </a:lnTo>
                  <a:lnTo>
                    <a:pt x="125" y="73"/>
                  </a:lnTo>
                  <a:lnTo>
                    <a:pt x="106" y="51"/>
                  </a:lnTo>
                  <a:lnTo>
                    <a:pt x="84" y="29"/>
                  </a:lnTo>
                  <a:lnTo>
                    <a:pt x="62" y="18"/>
                  </a:lnTo>
                  <a:lnTo>
                    <a:pt x="40" y="7"/>
                  </a:lnTo>
                  <a:lnTo>
                    <a:pt x="22" y="3"/>
                  </a:lnTo>
                  <a:lnTo>
                    <a:pt x="7" y="0"/>
                  </a:lnTo>
                  <a:lnTo>
                    <a:pt x="7" y="0"/>
                  </a:lnTo>
                  <a:lnTo>
                    <a:pt x="4" y="0"/>
                  </a:lnTo>
                  <a:lnTo>
                    <a:pt x="0" y="3"/>
                  </a:lnTo>
                  <a:lnTo>
                    <a:pt x="0" y="3"/>
                  </a:lnTo>
                  <a:lnTo>
                    <a:pt x="4" y="3"/>
                  </a:lnTo>
                  <a:lnTo>
                    <a:pt x="4" y="7"/>
                  </a:lnTo>
                  <a:lnTo>
                    <a:pt x="4" y="7"/>
                  </a:lnTo>
                  <a:lnTo>
                    <a:pt x="22" y="11"/>
                  </a:lnTo>
                  <a:lnTo>
                    <a:pt x="37" y="14"/>
                  </a:lnTo>
                  <a:lnTo>
                    <a:pt x="59" y="25"/>
                  </a:lnTo>
                  <a:lnTo>
                    <a:pt x="81" y="36"/>
                  </a:lnTo>
                  <a:lnTo>
                    <a:pt x="99" y="55"/>
                  </a:lnTo>
                  <a:lnTo>
                    <a:pt x="117" y="81"/>
                  </a:lnTo>
                  <a:lnTo>
                    <a:pt x="132" y="110"/>
                  </a:lnTo>
                  <a:lnTo>
                    <a:pt x="132" y="110"/>
                  </a:lnTo>
                  <a:lnTo>
                    <a:pt x="220" y="363"/>
                  </a:lnTo>
                  <a:lnTo>
                    <a:pt x="338" y="682"/>
                  </a:lnTo>
                  <a:lnTo>
                    <a:pt x="338" y="682"/>
                  </a:lnTo>
                  <a:lnTo>
                    <a:pt x="341" y="664"/>
                  </a:lnTo>
                  <a:lnTo>
                    <a:pt x="341" y="664"/>
                  </a:lnTo>
                  <a:lnTo>
                    <a:pt x="227" y="352"/>
                  </a:lnTo>
                  <a:lnTo>
                    <a:pt x="139" y="106"/>
                  </a:lnTo>
                  <a:lnTo>
                    <a:pt x="139" y="106"/>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8"/>
            <p:cNvSpPr>
              <a:spLocks/>
            </p:cNvSpPr>
            <p:nvPr/>
          </p:nvSpPr>
          <p:spPr bwMode="auto">
            <a:xfrm>
              <a:off x="4137" y="2178"/>
              <a:ext cx="144" cy="30"/>
            </a:xfrm>
            <a:custGeom>
              <a:avLst/>
              <a:gdLst>
                <a:gd name="T0" fmla="*/ 140 w 144"/>
                <a:gd name="T1" fmla="*/ 22 h 30"/>
                <a:gd name="T2" fmla="*/ 140 w 144"/>
                <a:gd name="T3" fmla="*/ 22 h 30"/>
                <a:gd name="T4" fmla="*/ 92 w 144"/>
                <a:gd name="T5" fmla="*/ 11 h 30"/>
                <a:gd name="T6" fmla="*/ 48 w 144"/>
                <a:gd name="T7" fmla="*/ 4 h 30"/>
                <a:gd name="T8" fmla="*/ 0 w 144"/>
                <a:gd name="T9" fmla="*/ 0 h 30"/>
                <a:gd name="T10" fmla="*/ 0 w 144"/>
                <a:gd name="T11" fmla="*/ 0 h 30"/>
                <a:gd name="T12" fmla="*/ 12 w 144"/>
                <a:gd name="T13" fmla="*/ 7 h 30"/>
                <a:gd name="T14" fmla="*/ 12 w 144"/>
                <a:gd name="T15" fmla="*/ 7 h 30"/>
                <a:gd name="T16" fmla="*/ 56 w 144"/>
                <a:gd name="T17" fmla="*/ 11 h 30"/>
                <a:gd name="T18" fmla="*/ 92 w 144"/>
                <a:gd name="T19" fmla="*/ 18 h 30"/>
                <a:gd name="T20" fmla="*/ 136 w 144"/>
                <a:gd name="T21" fmla="*/ 30 h 30"/>
                <a:gd name="T22" fmla="*/ 136 w 144"/>
                <a:gd name="T23" fmla="*/ 30 h 30"/>
                <a:gd name="T24" fmla="*/ 140 w 144"/>
                <a:gd name="T25" fmla="*/ 30 h 30"/>
                <a:gd name="T26" fmla="*/ 144 w 144"/>
                <a:gd name="T27" fmla="*/ 26 h 30"/>
                <a:gd name="T28" fmla="*/ 144 w 144"/>
                <a:gd name="T29" fmla="*/ 26 h 30"/>
                <a:gd name="T30" fmla="*/ 140 w 144"/>
                <a:gd name="T31" fmla="*/ 22 h 30"/>
                <a:gd name="T32" fmla="*/ 140 w 144"/>
                <a:gd name="T3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30">
                  <a:moveTo>
                    <a:pt x="140" y="22"/>
                  </a:moveTo>
                  <a:lnTo>
                    <a:pt x="140" y="22"/>
                  </a:lnTo>
                  <a:lnTo>
                    <a:pt x="92" y="11"/>
                  </a:lnTo>
                  <a:lnTo>
                    <a:pt x="48" y="4"/>
                  </a:lnTo>
                  <a:lnTo>
                    <a:pt x="0" y="0"/>
                  </a:lnTo>
                  <a:lnTo>
                    <a:pt x="0" y="0"/>
                  </a:lnTo>
                  <a:lnTo>
                    <a:pt x="12" y="7"/>
                  </a:lnTo>
                  <a:lnTo>
                    <a:pt x="12" y="7"/>
                  </a:lnTo>
                  <a:lnTo>
                    <a:pt x="56" y="11"/>
                  </a:lnTo>
                  <a:lnTo>
                    <a:pt x="92" y="18"/>
                  </a:lnTo>
                  <a:lnTo>
                    <a:pt x="136" y="30"/>
                  </a:lnTo>
                  <a:lnTo>
                    <a:pt x="136" y="30"/>
                  </a:lnTo>
                  <a:lnTo>
                    <a:pt x="140" y="30"/>
                  </a:lnTo>
                  <a:lnTo>
                    <a:pt x="144" y="26"/>
                  </a:lnTo>
                  <a:lnTo>
                    <a:pt x="144" y="26"/>
                  </a:lnTo>
                  <a:lnTo>
                    <a:pt x="140" y="22"/>
                  </a:lnTo>
                  <a:lnTo>
                    <a:pt x="140" y="2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9"/>
            <p:cNvSpPr>
              <a:spLocks/>
            </p:cNvSpPr>
            <p:nvPr/>
          </p:nvSpPr>
          <p:spPr bwMode="auto">
            <a:xfrm>
              <a:off x="4475" y="2200"/>
              <a:ext cx="206" cy="165"/>
            </a:xfrm>
            <a:custGeom>
              <a:avLst/>
              <a:gdLst>
                <a:gd name="T0" fmla="*/ 52 w 206"/>
                <a:gd name="T1" fmla="*/ 0 h 165"/>
                <a:gd name="T2" fmla="*/ 52 w 206"/>
                <a:gd name="T3" fmla="*/ 0 h 165"/>
                <a:gd name="T4" fmla="*/ 110 w 206"/>
                <a:gd name="T5" fmla="*/ 41 h 165"/>
                <a:gd name="T6" fmla="*/ 158 w 206"/>
                <a:gd name="T7" fmla="*/ 74 h 165"/>
                <a:gd name="T8" fmla="*/ 176 w 206"/>
                <a:gd name="T9" fmla="*/ 92 h 165"/>
                <a:gd name="T10" fmla="*/ 187 w 206"/>
                <a:gd name="T11" fmla="*/ 107 h 165"/>
                <a:gd name="T12" fmla="*/ 187 w 206"/>
                <a:gd name="T13" fmla="*/ 107 h 165"/>
                <a:gd name="T14" fmla="*/ 191 w 206"/>
                <a:gd name="T15" fmla="*/ 114 h 165"/>
                <a:gd name="T16" fmla="*/ 187 w 206"/>
                <a:gd name="T17" fmla="*/ 118 h 165"/>
                <a:gd name="T18" fmla="*/ 180 w 206"/>
                <a:gd name="T19" fmla="*/ 121 h 165"/>
                <a:gd name="T20" fmla="*/ 180 w 206"/>
                <a:gd name="T21" fmla="*/ 121 h 165"/>
                <a:gd name="T22" fmla="*/ 195 w 206"/>
                <a:gd name="T23" fmla="*/ 129 h 165"/>
                <a:gd name="T24" fmla="*/ 202 w 206"/>
                <a:gd name="T25" fmla="*/ 136 h 165"/>
                <a:gd name="T26" fmla="*/ 206 w 206"/>
                <a:gd name="T27" fmla="*/ 143 h 165"/>
                <a:gd name="T28" fmla="*/ 206 w 206"/>
                <a:gd name="T29" fmla="*/ 143 h 165"/>
                <a:gd name="T30" fmla="*/ 202 w 206"/>
                <a:gd name="T31" fmla="*/ 147 h 165"/>
                <a:gd name="T32" fmla="*/ 195 w 206"/>
                <a:gd name="T33" fmla="*/ 154 h 165"/>
                <a:gd name="T34" fmla="*/ 180 w 206"/>
                <a:gd name="T35" fmla="*/ 154 h 165"/>
                <a:gd name="T36" fmla="*/ 176 w 206"/>
                <a:gd name="T37" fmla="*/ 154 h 165"/>
                <a:gd name="T38" fmla="*/ 169 w 206"/>
                <a:gd name="T39" fmla="*/ 151 h 165"/>
                <a:gd name="T40" fmla="*/ 169 w 206"/>
                <a:gd name="T41" fmla="*/ 151 h 165"/>
                <a:gd name="T42" fmla="*/ 173 w 206"/>
                <a:gd name="T43" fmla="*/ 151 h 165"/>
                <a:gd name="T44" fmla="*/ 173 w 206"/>
                <a:gd name="T45" fmla="*/ 158 h 165"/>
                <a:gd name="T46" fmla="*/ 169 w 206"/>
                <a:gd name="T47" fmla="*/ 162 h 165"/>
                <a:gd name="T48" fmla="*/ 165 w 206"/>
                <a:gd name="T49" fmla="*/ 165 h 165"/>
                <a:gd name="T50" fmla="*/ 147 w 206"/>
                <a:gd name="T51" fmla="*/ 165 h 165"/>
                <a:gd name="T52" fmla="*/ 147 w 206"/>
                <a:gd name="T53" fmla="*/ 165 h 165"/>
                <a:gd name="T54" fmla="*/ 121 w 206"/>
                <a:gd name="T55" fmla="*/ 154 h 165"/>
                <a:gd name="T56" fmla="*/ 99 w 206"/>
                <a:gd name="T57" fmla="*/ 143 h 165"/>
                <a:gd name="T58" fmla="*/ 74 w 206"/>
                <a:gd name="T59" fmla="*/ 121 h 165"/>
                <a:gd name="T60" fmla="*/ 74 w 206"/>
                <a:gd name="T61" fmla="*/ 121 h 165"/>
                <a:gd name="T62" fmla="*/ 70 w 206"/>
                <a:gd name="T63" fmla="*/ 118 h 165"/>
                <a:gd name="T64" fmla="*/ 66 w 206"/>
                <a:gd name="T65" fmla="*/ 110 h 165"/>
                <a:gd name="T66" fmla="*/ 59 w 206"/>
                <a:gd name="T67" fmla="*/ 107 h 165"/>
                <a:gd name="T68" fmla="*/ 48 w 206"/>
                <a:gd name="T69" fmla="*/ 107 h 165"/>
                <a:gd name="T70" fmla="*/ 37 w 206"/>
                <a:gd name="T71" fmla="*/ 110 h 165"/>
                <a:gd name="T72" fmla="*/ 18 w 206"/>
                <a:gd name="T73" fmla="*/ 118 h 165"/>
                <a:gd name="T74" fmla="*/ 18 w 206"/>
                <a:gd name="T75" fmla="*/ 118 h 165"/>
                <a:gd name="T76" fmla="*/ 11 w 206"/>
                <a:gd name="T77" fmla="*/ 121 h 165"/>
                <a:gd name="T78" fmla="*/ 4 w 206"/>
                <a:gd name="T79" fmla="*/ 121 h 165"/>
                <a:gd name="T80" fmla="*/ 0 w 206"/>
                <a:gd name="T81" fmla="*/ 118 h 165"/>
                <a:gd name="T82" fmla="*/ 0 w 206"/>
                <a:gd name="T83" fmla="*/ 110 h 165"/>
                <a:gd name="T84" fmla="*/ 4 w 206"/>
                <a:gd name="T85" fmla="*/ 96 h 165"/>
                <a:gd name="T86" fmla="*/ 15 w 206"/>
                <a:gd name="T87" fmla="*/ 70 h 165"/>
                <a:gd name="T88" fmla="*/ 37 w 206"/>
                <a:gd name="T89" fmla="*/ 22 h 165"/>
                <a:gd name="T90" fmla="*/ 52 w 206"/>
                <a:gd name="T91" fmla="*/ 0 h 165"/>
                <a:gd name="T92" fmla="*/ 52 w 206"/>
                <a:gd name="T9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165">
                  <a:moveTo>
                    <a:pt x="52" y="0"/>
                  </a:moveTo>
                  <a:lnTo>
                    <a:pt x="52" y="0"/>
                  </a:lnTo>
                  <a:lnTo>
                    <a:pt x="110" y="41"/>
                  </a:lnTo>
                  <a:lnTo>
                    <a:pt x="158" y="74"/>
                  </a:lnTo>
                  <a:lnTo>
                    <a:pt x="176" y="92"/>
                  </a:lnTo>
                  <a:lnTo>
                    <a:pt x="187" y="107"/>
                  </a:lnTo>
                  <a:lnTo>
                    <a:pt x="187" y="107"/>
                  </a:lnTo>
                  <a:lnTo>
                    <a:pt x="191" y="114"/>
                  </a:lnTo>
                  <a:lnTo>
                    <a:pt x="187" y="118"/>
                  </a:lnTo>
                  <a:lnTo>
                    <a:pt x="180" y="121"/>
                  </a:lnTo>
                  <a:lnTo>
                    <a:pt x="180" y="121"/>
                  </a:lnTo>
                  <a:lnTo>
                    <a:pt x="195" y="129"/>
                  </a:lnTo>
                  <a:lnTo>
                    <a:pt x="202" y="136"/>
                  </a:lnTo>
                  <a:lnTo>
                    <a:pt x="206" y="143"/>
                  </a:lnTo>
                  <a:lnTo>
                    <a:pt x="206" y="143"/>
                  </a:lnTo>
                  <a:lnTo>
                    <a:pt x="202" y="147"/>
                  </a:lnTo>
                  <a:lnTo>
                    <a:pt x="195" y="154"/>
                  </a:lnTo>
                  <a:lnTo>
                    <a:pt x="180" y="154"/>
                  </a:lnTo>
                  <a:lnTo>
                    <a:pt x="176" y="154"/>
                  </a:lnTo>
                  <a:lnTo>
                    <a:pt x="169" y="151"/>
                  </a:lnTo>
                  <a:lnTo>
                    <a:pt x="169" y="151"/>
                  </a:lnTo>
                  <a:lnTo>
                    <a:pt x="173" y="151"/>
                  </a:lnTo>
                  <a:lnTo>
                    <a:pt x="173" y="158"/>
                  </a:lnTo>
                  <a:lnTo>
                    <a:pt x="169" y="162"/>
                  </a:lnTo>
                  <a:lnTo>
                    <a:pt x="165" y="165"/>
                  </a:lnTo>
                  <a:lnTo>
                    <a:pt x="147" y="165"/>
                  </a:lnTo>
                  <a:lnTo>
                    <a:pt x="147" y="165"/>
                  </a:lnTo>
                  <a:lnTo>
                    <a:pt x="121" y="154"/>
                  </a:lnTo>
                  <a:lnTo>
                    <a:pt x="99" y="143"/>
                  </a:lnTo>
                  <a:lnTo>
                    <a:pt x="74" y="121"/>
                  </a:lnTo>
                  <a:lnTo>
                    <a:pt x="74" y="121"/>
                  </a:lnTo>
                  <a:lnTo>
                    <a:pt x="70" y="118"/>
                  </a:lnTo>
                  <a:lnTo>
                    <a:pt x="66" y="110"/>
                  </a:lnTo>
                  <a:lnTo>
                    <a:pt x="59" y="107"/>
                  </a:lnTo>
                  <a:lnTo>
                    <a:pt x="48" y="107"/>
                  </a:lnTo>
                  <a:lnTo>
                    <a:pt x="37" y="110"/>
                  </a:lnTo>
                  <a:lnTo>
                    <a:pt x="18" y="118"/>
                  </a:lnTo>
                  <a:lnTo>
                    <a:pt x="18" y="118"/>
                  </a:lnTo>
                  <a:lnTo>
                    <a:pt x="11" y="121"/>
                  </a:lnTo>
                  <a:lnTo>
                    <a:pt x="4" y="121"/>
                  </a:lnTo>
                  <a:lnTo>
                    <a:pt x="0" y="118"/>
                  </a:lnTo>
                  <a:lnTo>
                    <a:pt x="0" y="110"/>
                  </a:lnTo>
                  <a:lnTo>
                    <a:pt x="4" y="96"/>
                  </a:lnTo>
                  <a:lnTo>
                    <a:pt x="15" y="70"/>
                  </a:lnTo>
                  <a:lnTo>
                    <a:pt x="37" y="22"/>
                  </a:lnTo>
                  <a:lnTo>
                    <a:pt x="52" y="0"/>
                  </a:lnTo>
                  <a:lnTo>
                    <a:pt x="52"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0"/>
            <p:cNvSpPr>
              <a:spLocks/>
            </p:cNvSpPr>
            <p:nvPr/>
          </p:nvSpPr>
          <p:spPr bwMode="auto">
            <a:xfrm>
              <a:off x="3539" y="2417"/>
              <a:ext cx="940" cy="290"/>
            </a:xfrm>
            <a:custGeom>
              <a:avLst/>
              <a:gdLst>
                <a:gd name="T0" fmla="*/ 753 w 940"/>
                <a:gd name="T1" fmla="*/ 290 h 290"/>
                <a:gd name="T2" fmla="*/ 0 w 940"/>
                <a:gd name="T3" fmla="*/ 231 h 290"/>
                <a:gd name="T4" fmla="*/ 187 w 940"/>
                <a:gd name="T5" fmla="*/ 0 h 290"/>
                <a:gd name="T6" fmla="*/ 940 w 940"/>
                <a:gd name="T7" fmla="*/ 58 h 290"/>
                <a:gd name="T8" fmla="*/ 753 w 940"/>
                <a:gd name="T9" fmla="*/ 290 h 290"/>
              </a:gdLst>
              <a:ahLst/>
              <a:cxnLst>
                <a:cxn ang="0">
                  <a:pos x="T0" y="T1"/>
                </a:cxn>
                <a:cxn ang="0">
                  <a:pos x="T2" y="T3"/>
                </a:cxn>
                <a:cxn ang="0">
                  <a:pos x="T4" y="T5"/>
                </a:cxn>
                <a:cxn ang="0">
                  <a:pos x="T6" y="T7"/>
                </a:cxn>
                <a:cxn ang="0">
                  <a:pos x="T8" y="T9"/>
                </a:cxn>
              </a:cxnLst>
              <a:rect l="0" t="0" r="r" b="b"/>
              <a:pathLst>
                <a:path w="940" h="290">
                  <a:moveTo>
                    <a:pt x="753" y="290"/>
                  </a:moveTo>
                  <a:lnTo>
                    <a:pt x="0" y="231"/>
                  </a:lnTo>
                  <a:lnTo>
                    <a:pt x="187" y="0"/>
                  </a:lnTo>
                  <a:lnTo>
                    <a:pt x="940" y="58"/>
                  </a:lnTo>
                  <a:lnTo>
                    <a:pt x="753" y="290"/>
                  </a:lnTo>
                  <a:close/>
                </a:path>
              </a:pathLst>
            </a:custGeom>
            <a:solidFill>
              <a:srgbClr val="C6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1"/>
            <p:cNvSpPr>
              <a:spLocks/>
            </p:cNvSpPr>
            <p:nvPr/>
          </p:nvSpPr>
          <p:spPr bwMode="auto">
            <a:xfrm>
              <a:off x="3510" y="2402"/>
              <a:ext cx="954" cy="334"/>
            </a:xfrm>
            <a:custGeom>
              <a:avLst/>
              <a:gdLst>
                <a:gd name="T0" fmla="*/ 231 w 954"/>
                <a:gd name="T1" fmla="*/ 0 h 334"/>
                <a:gd name="T2" fmla="*/ 0 w 954"/>
                <a:gd name="T3" fmla="*/ 191 h 334"/>
                <a:gd name="T4" fmla="*/ 484 w 954"/>
                <a:gd name="T5" fmla="*/ 334 h 334"/>
                <a:gd name="T6" fmla="*/ 811 w 954"/>
                <a:gd name="T7" fmla="*/ 334 h 334"/>
                <a:gd name="T8" fmla="*/ 954 w 954"/>
                <a:gd name="T9" fmla="*/ 217 h 334"/>
                <a:gd name="T10" fmla="*/ 231 w 954"/>
                <a:gd name="T11" fmla="*/ 0 h 334"/>
              </a:gdLst>
              <a:ahLst/>
              <a:cxnLst>
                <a:cxn ang="0">
                  <a:pos x="T0" y="T1"/>
                </a:cxn>
                <a:cxn ang="0">
                  <a:pos x="T2" y="T3"/>
                </a:cxn>
                <a:cxn ang="0">
                  <a:pos x="T4" y="T5"/>
                </a:cxn>
                <a:cxn ang="0">
                  <a:pos x="T6" y="T7"/>
                </a:cxn>
                <a:cxn ang="0">
                  <a:pos x="T8" y="T9"/>
                </a:cxn>
                <a:cxn ang="0">
                  <a:pos x="T10" y="T11"/>
                </a:cxn>
              </a:cxnLst>
              <a:rect l="0" t="0" r="r" b="b"/>
              <a:pathLst>
                <a:path w="954" h="334">
                  <a:moveTo>
                    <a:pt x="231" y="0"/>
                  </a:moveTo>
                  <a:lnTo>
                    <a:pt x="0" y="191"/>
                  </a:lnTo>
                  <a:lnTo>
                    <a:pt x="484" y="334"/>
                  </a:lnTo>
                  <a:lnTo>
                    <a:pt x="811" y="334"/>
                  </a:lnTo>
                  <a:lnTo>
                    <a:pt x="954" y="217"/>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p:cNvSpPr>
            <a:spLocks noGrp="1"/>
          </p:cNvSpPr>
          <p:nvPr>
            <p:ph type="title"/>
          </p:nvPr>
        </p:nvSpPr>
        <p:spPr/>
        <p:txBody>
          <a:bodyPr/>
          <a:lstStyle/>
          <a:p>
            <a:pPr lvl="0"/>
            <a:r>
              <a:rPr lang="en-US" smtClean="0"/>
              <a:t>Always keep personal safety</a:t>
            </a:r>
            <a:br>
              <a:rPr lang="en-US" smtClean="0"/>
            </a:br>
            <a:r>
              <a:rPr lang="en-US" smtClean="0"/>
              <a:t>in mind.</a:t>
            </a:r>
            <a:endParaRPr lang="en-US" dirty="0"/>
          </a:p>
        </p:txBody>
      </p:sp>
    </p:spTree>
    <p:extLst>
      <p:ext uri="{BB962C8B-B14F-4D97-AF65-F5344CB8AC3E}">
        <p14:creationId xmlns:p14="http://schemas.microsoft.com/office/powerpoint/2010/main" val="3494126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3"/>
          <p:cNvGraphicFramePr>
            <a:graphicFrameLocks/>
          </p:cNvGraphicFramePr>
          <p:nvPr>
            <p:extLst>
              <p:ext uri="{D42A27DB-BD31-4B8C-83A1-F6EECF244321}">
                <p14:modId xmlns:p14="http://schemas.microsoft.com/office/powerpoint/2010/main" val="1636110901"/>
              </p:ext>
            </p:extLst>
          </p:nvPr>
        </p:nvGraphicFramePr>
        <p:xfrm>
          <a:off x="2884774" y="2830361"/>
          <a:ext cx="8534400" cy="34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088108" y="1159669"/>
            <a:ext cx="9736271" cy="830997"/>
          </a:xfrm>
        </p:spPr>
        <p:txBody>
          <a:bodyPr/>
          <a:lstStyle/>
          <a:p>
            <a:pPr lvl="0"/>
            <a:r>
              <a:rPr lang="en-US" dirty="0"/>
              <a:t>Guard your personal information</a:t>
            </a:r>
            <a:r>
              <a:rPr lang="en-US" dirty="0" smtClean="0"/>
              <a:t>.</a:t>
            </a:r>
            <a:endParaRPr lang="en-US" dirty="0"/>
          </a:p>
        </p:txBody>
      </p:sp>
    </p:spTree>
    <p:extLst>
      <p:ext uri="{BB962C8B-B14F-4D97-AF65-F5344CB8AC3E}">
        <p14:creationId xmlns:p14="http://schemas.microsoft.com/office/powerpoint/2010/main" val="3366097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5367416" y="2760685"/>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Before you enter a user name and password into a site, double check the web address to make sure you’re at the correct site and not an imitator.</a:t>
            </a:r>
            <a:endParaRPr lang="en-US" sz="1800" kern="1200" dirty="0">
              <a:latin typeface="Franklin Gothic Book" panose="020B0503020102020204" pitchFamily="34" charset="0"/>
            </a:endParaRPr>
          </a:p>
        </p:txBody>
      </p:sp>
      <p:sp>
        <p:nvSpPr>
          <p:cNvPr id="19" name="Freeform 18"/>
          <p:cNvSpPr/>
          <p:nvPr/>
        </p:nvSpPr>
        <p:spPr>
          <a:xfrm>
            <a:off x="5367416" y="4684940"/>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The most popular browsers offer tools and settings to help protect you from bad sites. Update your browser frequently, and avoid sites it deems unsafe.</a:t>
            </a:r>
            <a:endParaRPr lang="en-US" sz="1800" kern="1200" dirty="0">
              <a:latin typeface="Franklin Gothic Book" panose="020B0503020102020204" pitchFamily="34" charset="0"/>
            </a:endParaRPr>
          </a:p>
        </p:txBody>
      </p:sp>
      <p:sp>
        <p:nvSpPr>
          <p:cNvPr id="10" name="&quot;No&quot; Symbol 9"/>
          <p:cNvSpPr/>
          <p:nvPr/>
        </p:nvSpPr>
        <p:spPr>
          <a:xfrm>
            <a:off x="3202550" y="27845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0" name="&quot;No&quot; Symbol 19"/>
          <p:cNvSpPr/>
          <p:nvPr/>
        </p:nvSpPr>
        <p:spPr>
          <a:xfrm>
            <a:off x="3202550" y="46849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 name="Title 1"/>
          <p:cNvSpPr>
            <a:spLocks noGrp="1"/>
          </p:cNvSpPr>
          <p:nvPr>
            <p:ph type="title"/>
          </p:nvPr>
        </p:nvSpPr>
        <p:spPr>
          <a:xfrm>
            <a:off x="2088108" y="1159669"/>
            <a:ext cx="9736271" cy="830997"/>
          </a:xfrm>
        </p:spPr>
        <p:txBody>
          <a:bodyPr/>
          <a:lstStyle/>
          <a:p>
            <a:pPr lvl="0"/>
            <a:r>
              <a:rPr lang="en-US" dirty="0"/>
              <a:t>Browse cautiously</a:t>
            </a:r>
            <a:r>
              <a:rPr lang="en-US" dirty="0" smtClean="0"/>
              <a:t>.</a:t>
            </a:r>
            <a:endParaRPr lang="en-US" dirty="0"/>
          </a:p>
        </p:txBody>
      </p:sp>
    </p:spTree>
    <p:extLst>
      <p:ext uri="{BB962C8B-B14F-4D97-AF65-F5344CB8AC3E}">
        <p14:creationId xmlns:p14="http://schemas.microsoft.com/office/powerpoint/2010/main" val="3542501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extLst>
              <p:ext uri="{D42A27DB-BD31-4B8C-83A1-F6EECF244321}">
                <p14:modId xmlns:p14="http://schemas.microsoft.com/office/powerpoint/2010/main" val="49166679"/>
              </p:ext>
            </p:extLst>
          </p:nvPr>
        </p:nvGraphicFramePr>
        <p:xfrm>
          <a:off x="2255376" y="2373160"/>
          <a:ext cx="951756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088108" y="1159669"/>
            <a:ext cx="9736271" cy="830997"/>
          </a:xfrm>
        </p:spPr>
        <p:txBody>
          <a:bodyPr/>
          <a:lstStyle/>
          <a:p>
            <a:r>
              <a:rPr lang="en-US" dirty="0" smtClean="0"/>
              <a:t>Download safely.</a:t>
            </a:r>
            <a:endParaRPr lang="en-US" dirty="0"/>
          </a:p>
        </p:txBody>
      </p:sp>
    </p:spTree>
    <p:extLst>
      <p:ext uri="{BB962C8B-B14F-4D97-AF65-F5344CB8AC3E}">
        <p14:creationId xmlns:p14="http://schemas.microsoft.com/office/powerpoint/2010/main" val="3605573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Custom 3">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98035"/>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0</TotalTime>
  <Words>828</Words>
  <Application>Microsoft Office PowerPoint</Application>
  <PresentationFormat>Widescreen</PresentationFormat>
  <Paragraphs>72</Paragraphs>
  <Slides>14</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14</vt:i4>
      </vt:variant>
      <vt:variant>
        <vt:lpstr>Custom Shows</vt:lpstr>
      </vt:variant>
      <vt:variant>
        <vt:i4>1</vt:i4>
      </vt:variant>
    </vt:vector>
  </HeadingPairs>
  <TitlesOfParts>
    <vt:vector size="23" baseType="lpstr">
      <vt:lpstr>Arial</vt:lpstr>
      <vt:lpstr>Calibri</vt:lpstr>
      <vt:lpstr>Corbel</vt:lpstr>
      <vt:lpstr>Franklin Gothic Book</vt:lpstr>
      <vt:lpstr>Franklin Gothic Medium</vt:lpstr>
      <vt:lpstr>Tunga</vt:lpstr>
      <vt:lpstr>Webdings</vt:lpstr>
      <vt:lpstr>Depth</vt:lpstr>
      <vt:lpstr>Internet Safety for Everyone</vt:lpstr>
      <vt:lpstr>But I already know how to use the Internet!</vt:lpstr>
      <vt:lpstr>If you’re not aware of Internet safety, you might be at risk of…</vt:lpstr>
      <vt:lpstr>Things you might not know about  Internet safety:</vt:lpstr>
      <vt:lpstr>Okay, okay, I believe you! So what can I do?</vt:lpstr>
      <vt:lpstr>Always keep personal safety in mind.</vt:lpstr>
      <vt:lpstr>Guard your personal information.</vt:lpstr>
      <vt:lpstr>Browse cautiously.</vt:lpstr>
      <vt:lpstr>Download safely.</vt:lpstr>
      <vt:lpstr>What about my computer? Isn’t it at risk, too?</vt:lpstr>
      <vt:lpstr>What protection do I need?</vt:lpstr>
      <vt:lpstr>Things to consider before you buy:</vt:lpstr>
      <vt:lpstr>Is that all?</vt:lpstr>
      <vt:lpstr>More resources:</vt:lpstr>
      <vt:lpstr>Short Version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2016-03-04T20:02:26Z</dcterms:created>
  <dcterms:modified xsi:type="dcterms:W3CDTF">2016-03-09T21:04:52Z</dcterms:modified>
</cp:coreProperties>
</file>